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modernComment_100_65B27174.xml" ContentType="application/vnd.ms-powerpoint.comments+xml"/>
  <Override PartName="/ppt/ink/ink1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71" r:id="rId6"/>
    <p:sldId id="260" r:id="rId7"/>
    <p:sldId id="262" r:id="rId8"/>
    <p:sldId id="269" r:id="rId9"/>
    <p:sldId id="273" r:id="rId10"/>
    <p:sldId id="270" r:id="rId11"/>
    <p:sldId id="274" r:id="rId12"/>
    <p:sldId id="275" r:id="rId13"/>
    <p:sldId id="276" r:id="rId14"/>
    <p:sldId id="272" r:id="rId15"/>
    <p:sldId id="277" r:id="rId16"/>
    <p:sldId id="261" r:id="rId17"/>
  </p:sldIdLst>
  <p:sldSz cx="9144000" cy="5143500" type="screen16x9"/>
  <p:notesSz cx="9144000" cy="6858000"/>
  <p:defaultTextStyle>
    <a:defPPr>
      <a:defRPr lang="en-US"/>
    </a:defPPr>
    <a:lvl1pPr marL="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3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8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2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358EDF-5098-8567-456B-C23F0CA19C11}" name="Keiran Rowell" initials="KR" userId="S::z3374843@ad.unsw.edu.au::7fcbd16c-e09b-41e5-a561-38d1c96da0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BC34B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3AF0E-F0C8-4FE0-A05D-369A14D1FED2}" v="1" dt="2024-12-02T01:18:41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omments/modernComment_100_65B2717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23DEF5-4D16-4AEA-B5B9-62421DC1963A}" authorId="{FB358EDF-5098-8567-456B-C23F0CA19C11}" status="resolved" created="2024-11-26T23:48:41.51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06193268" sldId="256"/>
      <ac:picMk id="12" creationId="{2EBF2091-8B6B-6F33-153B-92F4F4DE238D}"/>
    </ac:deMkLst>
    <p188:txBody>
      <a:bodyPr/>
      <a:lstStyle/>
      <a:p>
        <a:r>
          <a:rPr lang="en-GB"/>
          <a:t>Animation path seems to be disable in Teams version. I might at somepoint try down to local ppt then back up?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7T01:47:24.6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1461 9420 16383 0 0,'7591'-5184'0'0'0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6F5CDF-E1BB-1143-AB56-5D0469D47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985114" y="-3985113"/>
            <a:ext cx="1173773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C8894-4F33-5C4E-B23A-FCFC1B0CAE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5E8EE-67FD-B048-9AB9-EF096A0DB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2386">
            <a:off x="5420695" y="2732994"/>
            <a:ext cx="4593145" cy="4821013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768CF1DD-28C0-3542-9451-09748ECBC4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325524" y="-561291"/>
            <a:ext cx="5817112" cy="6266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7675" y="0"/>
            <a:ext cx="163769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 descr="Click to add secondary details&#10;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00363" y="3946195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A7E57-4F56-284B-9B67-FB5015803C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B20F27-DE27-584C-8F2A-54B09FEB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7046" y="0"/>
            <a:ext cx="3176954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F92E5-988E-244F-9206-113C95962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5528976">
            <a:off x="4872532" y="-509829"/>
            <a:ext cx="4401328" cy="5221131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E3296271-A993-CC40-A660-F502909B72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1472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6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71633E-8E67-3045-A75B-0025106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450116">
            <a:off x="609145" y="2564842"/>
            <a:ext cx="4967314" cy="6007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C8208B-ED4C-C342-A0F7-09C6EC34C4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38" y="4930135"/>
            <a:ext cx="702464" cy="104595"/>
          </a:xfrm>
          <a:prstGeom prst="rect">
            <a:avLst/>
          </a:prstGeom>
        </p:spPr>
      </p:pic>
      <p:pic>
        <p:nvPicPr>
          <p:cNvPr id="3" name="Picture 2" descr="UNSW Sydney Logo">
            <a:extLst>
              <a:ext uri="{FF2B5EF4-FFF2-40B4-BE49-F238E27FC236}">
                <a16:creationId xmlns:a16="http://schemas.microsoft.com/office/drawing/2014/main" id="{DA61EEF0-774E-DE4E-8F74-FBC4E1BC5E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2863" y="4206106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7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DB54C3-FA9C-3B4F-BC16-11138D20E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96" r="45649"/>
          <a:stretch/>
        </p:blipFill>
        <p:spPr>
          <a:xfrm rot="5400000">
            <a:off x="3944658" y="-1246092"/>
            <a:ext cx="3307644" cy="7123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BA77F0-CF59-7145-988E-C08C7D97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5D3F87-2F0A-DB45-90FE-83F64B289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4150" y="4959135"/>
            <a:ext cx="702464" cy="104595"/>
          </a:xfrm>
          <a:prstGeom prst="rect">
            <a:avLst/>
          </a:prstGeom>
        </p:spPr>
      </p:pic>
      <p:pic>
        <p:nvPicPr>
          <p:cNvPr id="7" name="Picture 6" descr="UNSW Sydney Logo">
            <a:extLst>
              <a:ext uri="{FF2B5EF4-FFF2-40B4-BE49-F238E27FC236}">
                <a16:creationId xmlns:a16="http://schemas.microsoft.com/office/drawing/2014/main" id="{0928C37F-4FF8-EA49-9CCD-70E78A46BB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6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3BC714-FEDC-894C-89BD-7C85BA8F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656854">
            <a:off x="-44325" y="3047256"/>
            <a:ext cx="3667781" cy="4412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15D1B-BE38-1942-BA62-D775DFA4E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CD603-3B89-4241-BC83-330F7738EC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625D33F7-AD7C-C74E-9175-EC918768A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9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590E3-0F7B-754A-96DD-29A8821DC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4F7A-8563-D547-B444-98EE5A3031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005" y="4823460"/>
            <a:ext cx="1128368" cy="168011"/>
          </a:xfrm>
          <a:prstGeom prst="rect">
            <a:avLst/>
          </a:prstGeom>
        </p:spPr>
      </p:pic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C3D7C5B4-BBE1-2B4F-9305-D229DDE0EC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30AE45-599B-9A40-84E3-AD4245343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5440" y="0"/>
            <a:ext cx="117856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B3EC1-B735-314A-87E3-2BB356075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2608" y="4886753"/>
            <a:ext cx="964225" cy="143570"/>
          </a:xfrm>
          <a:prstGeom prst="rect">
            <a:avLst/>
          </a:prstGeom>
        </p:spPr>
      </p:pic>
      <p:pic>
        <p:nvPicPr>
          <p:cNvPr id="5" name="Picture 4" descr="UNSW Sydney Logo">
            <a:extLst>
              <a:ext uri="{FF2B5EF4-FFF2-40B4-BE49-F238E27FC236}">
                <a16:creationId xmlns:a16="http://schemas.microsoft.com/office/drawing/2014/main" id="{9DBE8BCC-81FA-1643-95E9-D4C9C613BC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750D7A-43FE-DF43-A9A5-64E21607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40336"/>
            <a:ext cx="9183824" cy="138142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98592283-2383-5249-A022-D7C82EA17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920" y="222555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9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D22D99-AE2B-974F-9EE8-38161ABA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619958">
            <a:off x="6555875" y="1481576"/>
            <a:ext cx="4745133" cy="5783490"/>
          </a:xfrm>
          <a:prstGeom prst="rect">
            <a:avLst/>
          </a:prstGeom>
        </p:spPr>
      </p:pic>
      <p:pic>
        <p:nvPicPr>
          <p:cNvPr id="4" name="Picture 3" descr="UNSW Sydney Logo">
            <a:extLst>
              <a:ext uri="{FF2B5EF4-FFF2-40B4-BE49-F238E27FC236}">
                <a16:creationId xmlns:a16="http://schemas.microsoft.com/office/drawing/2014/main" id="{21C37CCE-4505-9041-A018-976423BBC9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6141" y="278161"/>
            <a:ext cx="622300" cy="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171DF-D571-204E-A82E-C98595C01642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7B72E-0E2F-A741-9C2C-462A44498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2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609608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2" indent="-152402" algn="l" defTabSz="6096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4" kern="1200">
          <a:solidFill>
            <a:schemeClr val="tx1"/>
          </a:solidFill>
          <a:latin typeface="+mn-lt"/>
          <a:ea typeface="+mn-ea"/>
          <a:cs typeface="+mn-cs"/>
        </a:defRPr>
      </a:lvl3pPr>
      <a:lvl4pPr marL="1066814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21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25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29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832" indent="-152402" algn="l" defTabSz="609608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4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8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11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15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19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23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27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30" algn="l" defTabSz="60960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microsoft.com/office/2018/10/relationships/comments" Target="../comments/modernComment_100_65B27174.xm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jpe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oi.org/10.1038/s41592-024-02272-z" TargetMode="External"/><Relationship Id="rId11" Type="http://schemas.openxmlformats.org/officeDocument/2006/relationships/hyperlink" Target="https://australian-structural-biology-computing.github.io/website/AlphaFold2_how_to_guide" TargetMode="Externa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6.png"/><Relationship Id="rId4" Type="http://schemas.openxmlformats.org/officeDocument/2006/relationships/video" Target="../media/media3.mp4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ustomXml" Target="../ink/ink1.xml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0E2A55-C2D6-3843-8298-3A3F0F11B0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564" y="1729"/>
            <a:ext cx="8337627" cy="79541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Folding </a:t>
            </a:r>
            <a:r>
              <a:rPr lang="en-US" sz="2400" b="1" dirty="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Entire Proteomes</a:t>
            </a:r>
            <a:br>
              <a:rPr lang="en-US" sz="2400" b="1">
                <a:solidFill>
                  <a:schemeClr val="accent6"/>
                </a:solidFill>
                <a:latin typeface="Clancy"/>
                <a:ea typeface="+mn-ea"/>
                <a:cs typeface="+mn-cs"/>
              </a:rPr>
            </a:br>
            <a:r>
              <a:rPr lang="en-US" sz="2400" dirty="0">
                <a:solidFill>
                  <a:schemeClr val="tx1">
                    <a:lumMod val="76000"/>
                    <a:lumOff val="24000"/>
                  </a:schemeClr>
                </a:solidFill>
                <a:latin typeface="Clancy"/>
                <a:ea typeface="+mn-ea"/>
                <a:cs typeface="+mn-cs"/>
              </a:rPr>
              <a:t>Predict a molecular inventory of your organism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81C5D-72FA-5B4A-8C51-5167364586A0}"/>
              </a:ext>
            </a:extLst>
          </p:cNvPr>
          <p:cNvSpPr txBox="1"/>
          <p:nvPr/>
        </p:nvSpPr>
        <p:spPr>
          <a:xfrm>
            <a:off x="5104215" y="775744"/>
            <a:ext cx="41153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AU" sz="900" dirty="0">
                <a:latin typeface="Roboto Mono"/>
                <a:ea typeface="Roboto Mono"/>
              </a:rPr>
              <a:t>Proteomics bioinformatics Community Meeting - 2024 Dec 02</a:t>
            </a:r>
            <a:endParaRPr lang="en-US" dirty="0">
              <a:latin typeface="Calibri" panose="020F0502020204030204"/>
              <a:ea typeface="Roboto Mono"/>
              <a:cs typeface="Calibri" panose="020F0502020204030204"/>
            </a:endParaRPr>
          </a:p>
          <a:p>
            <a:pPr algn="r"/>
            <a:r>
              <a:rPr lang="en-AU" sz="900" b="1" dirty="0">
                <a:latin typeface="Roboto Mono"/>
                <a:ea typeface="Roboto Mono"/>
              </a:rPr>
              <a:t>Dr Keiran Rowell</a:t>
            </a:r>
            <a:endParaRPr lang="en-AU" sz="900" dirty="0">
              <a:latin typeface="Roboto Mono"/>
              <a:ea typeface="Roboto Mono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A1ABE9-C1DC-FFC5-B5BE-2C728E8ADE16}"/>
              </a:ext>
            </a:extLst>
          </p:cNvPr>
          <p:cNvCxnSpPr>
            <a:cxnSpLocks/>
          </p:cNvCxnSpPr>
          <p:nvPr/>
        </p:nvCxnSpPr>
        <p:spPr>
          <a:xfrm>
            <a:off x="424745" y="1497049"/>
            <a:ext cx="1657065" cy="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B1E6AD4-A754-AE86-B049-D6EAA388CAFB}"/>
              </a:ext>
            </a:extLst>
          </p:cNvPr>
          <p:cNvSpPr txBox="1"/>
          <p:nvPr/>
        </p:nvSpPr>
        <p:spPr>
          <a:xfrm>
            <a:off x="157919" y="1272214"/>
            <a:ext cx="25950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 dirty="0">
                <a:latin typeface="Roboto Mono"/>
                <a:ea typeface="Roboto Mono"/>
              </a:rPr>
              <a:t>Sequence genome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7B4AF8-846B-DC5D-CD8A-B4A5A8292C9F}"/>
              </a:ext>
            </a:extLst>
          </p:cNvPr>
          <p:cNvSpPr txBox="1"/>
          <p:nvPr/>
        </p:nvSpPr>
        <p:spPr>
          <a:xfrm>
            <a:off x="71208" y="1497641"/>
            <a:ext cx="276436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Roboto Mono"/>
                <a:ea typeface="Roboto Mono"/>
              </a:rPr>
              <a:t>4544 proteins </a:t>
            </a:r>
          </a:p>
        </p:txBody>
      </p:sp>
      <p:pic>
        <p:nvPicPr>
          <p:cNvPr id="50" name="Picture 49" descr="A blue circle with a letter in it&#10;&#10;Description automatically generated">
            <a:extLst>
              <a:ext uri="{FF2B5EF4-FFF2-40B4-BE49-F238E27FC236}">
                <a16:creationId xmlns:a16="http://schemas.microsoft.com/office/drawing/2014/main" id="{90FB94C5-5C89-0AB7-D87F-6C2AC97AB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21" y="1172775"/>
            <a:ext cx="857305" cy="704004"/>
          </a:xfrm>
          <a:prstGeom prst="rect">
            <a:avLst/>
          </a:prstGeom>
        </p:spPr>
      </p:pic>
      <p:pic>
        <p:nvPicPr>
          <p:cNvPr id="52" name="Picture 51" descr="Cartoon cat with a firework rocket&#10;&#10;Description automatically generated">
            <a:extLst>
              <a:ext uri="{FF2B5EF4-FFF2-40B4-BE49-F238E27FC236}">
                <a16:creationId xmlns:a16="http://schemas.microsoft.com/office/drawing/2014/main" id="{2596BCCC-5A60-BD7D-9D70-D7E8E6E2B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739" y="1219035"/>
            <a:ext cx="1316286" cy="60529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B5CD072-BFC8-AE13-26D5-1AC6C84BBDCB}"/>
              </a:ext>
            </a:extLst>
          </p:cNvPr>
          <p:cNvSpPr txBox="1"/>
          <p:nvPr/>
        </p:nvSpPr>
        <p:spPr>
          <a:xfrm>
            <a:off x="6126987" y="1274427"/>
            <a:ext cx="161270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 dirty="0">
                <a:latin typeface="Roboto Mono"/>
                <a:ea typeface="Roboto Mono"/>
              </a:rPr>
              <a:t>Struct search</a:t>
            </a:r>
            <a:endParaRPr lang="en-US" sz="1000" dirty="0">
              <a:latin typeface="Roboto Mono"/>
              <a:ea typeface="Roboto Mono"/>
              <a:cs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5C7094-4F06-7A53-3DB8-7BBACC68BD5F}"/>
              </a:ext>
            </a:extLst>
          </p:cNvPr>
          <p:cNvSpPr txBox="1"/>
          <p:nvPr/>
        </p:nvSpPr>
        <p:spPr>
          <a:xfrm>
            <a:off x="5910671" y="1515348"/>
            <a:ext cx="190381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err="1">
                <a:latin typeface="Roboto Mono"/>
                <a:ea typeface="Roboto Mono"/>
              </a:rPr>
              <a:t>AlphaFoldDB</a:t>
            </a:r>
            <a:endParaRPr lang="en-GB" sz="1000" err="1">
              <a:ea typeface="Calibri"/>
              <a:cs typeface="Calibri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0B80D5A-D15E-5F74-1DBC-FA1DBA392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216" y="1110958"/>
            <a:ext cx="1570102" cy="873142"/>
          </a:xfrm>
          <a:prstGeom prst="rect">
            <a:avLst/>
          </a:prstGeom>
        </p:spPr>
      </p:pic>
      <p:pic>
        <p:nvPicPr>
          <p:cNvPr id="62" name="Picture 61" descr="A group of colorful arrows&#10;&#10;Description automatically generated">
            <a:extLst>
              <a:ext uri="{FF2B5EF4-FFF2-40B4-BE49-F238E27FC236}">
                <a16:creationId xmlns:a16="http://schemas.microsoft.com/office/drawing/2014/main" id="{61653376-F3E4-82C3-F0D7-9DBAAB1DAF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2446" y="1168425"/>
            <a:ext cx="1144093" cy="811992"/>
          </a:xfrm>
          <a:prstGeom prst="rect">
            <a:avLst/>
          </a:prstGeom>
        </p:spPr>
      </p:pic>
      <p:pic>
        <p:nvPicPr>
          <p:cNvPr id="64" name="Picture 63" descr="A black and grey logo&#10;&#10;Description automatically generated">
            <a:extLst>
              <a:ext uri="{FF2B5EF4-FFF2-40B4-BE49-F238E27FC236}">
                <a16:creationId xmlns:a16="http://schemas.microsoft.com/office/drawing/2014/main" id="{05880054-7EE2-0A61-0D98-CE3B0F003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018" y="919963"/>
            <a:ext cx="1296380" cy="217350"/>
          </a:xfrm>
          <a:prstGeom prst="rect">
            <a:avLst/>
          </a:prstGeom>
        </p:spPr>
      </p:pic>
      <p:pic>
        <p:nvPicPr>
          <p:cNvPr id="66" name="Picture 65" descr="A close-up of a structure&#10;&#10;Description automatically generated">
            <a:extLst>
              <a:ext uri="{FF2B5EF4-FFF2-40B4-BE49-F238E27FC236}">
                <a16:creationId xmlns:a16="http://schemas.microsoft.com/office/drawing/2014/main" id="{1F139009-661C-36D8-0347-C46B7F4DA4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3873" y="1178433"/>
            <a:ext cx="888775" cy="8093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E6E7D6-9253-A114-52C4-A87AC2939B75}"/>
              </a:ext>
            </a:extLst>
          </p:cNvPr>
          <p:cNvCxnSpPr>
            <a:cxnSpLocks/>
          </p:cNvCxnSpPr>
          <p:nvPr/>
        </p:nvCxnSpPr>
        <p:spPr>
          <a:xfrm>
            <a:off x="4303326" y="1460855"/>
            <a:ext cx="1388979" cy="2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F57B5-AFF6-5425-4448-11CBF7AA6D16}"/>
              </a:ext>
            </a:extLst>
          </p:cNvPr>
          <p:cNvCxnSpPr>
            <a:cxnSpLocks/>
          </p:cNvCxnSpPr>
          <p:nvPr/>
        </p:nvCxnSpPr>
        <p:spPr>
          <a:xfrm flipV="1">
            <a:off x="6335960" y="1499166"/>
            <a:ext cx="1051275" cy="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B3DCA4-B397-EA1D-E1FF-8DE15DA33DC7}"/>
              </a:ext>
            </a:extLst>
          </p:cNvPr>
          <p:cNvSpPr txBox="1"/>
          <p:nvPr/>
        </p:nvSpPr>
        <p:spPr>
          <a:xfrm>
            <a:off x="4192793" y="1224328"/>
            <a:ext cx="161270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 dirty="0">
                <a:latin typeface="Roboto Mono"/>
                <a:ea typeface="Roboto Mono"/>
              </a:rPr>
              <a:t>Evo-AI 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C7889-6F9E-31D0-8D24-79440DB5AFC2}"/>
              </a:ext>
            </a:extLst>
          </p:cNvPr>
          <p:cNvSpPr txBox="1"/>
          <p:nvPr/>
        </p:nvSpPr>
        <p:spPr>
          <a:xfrm>
            <a:off x="4322618" y="1506682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Roboto Mono"/>
              </a:rPr>
              <a:t>4544 structures</a:t>
            </a:r>
            <a:endParaRPr lang="en-GB" sz="1000" dirty="0">
              <a:latin typeface="Roboto Mono"/>
              <a:ea typeface="Roboto Mono"/>
            </a:endParaRPr>
          </a:p>
        </p:txBody>
      </p:sp>
      <p:pic>
        <p:nvPicPr>
          <p:cNvPr id="2" name="proteome_scroll_white">
            <a:hlinkClick r:id="" action="ppaction://media"/>
            <a:extLst>
              <a:ext uri="{FF2B5EF4-FFF2-40B4-BE49-F238E27FC236}">
                <a16:creationId xmlns:a16="http://schemas.microsoft.com/office/drawing/2014/main" id="{AF61EE4A-CF73-EBD9-A945-B4F08B52C2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3008" y="1978193"/>
            <a:ext cx="9097379" cy="3164806"/>
          </a:xfrm>
          <a:prstGeom prst="rect">
            <a:avLst/>
          </a:prstGeom>
        </p:spPr>
      </p:pic>
      <p:pic>
        <p:nvPicPr>
          <p:cNvPr id="7" name="Picture 6" descr="A blue and yellow streamers&#10;&#10;Description automatically generated">
            <a:extLst>
              <a:ext uri="{FF2B5EF4-FFF2-40B4-BE49-F238E27FC236}">
                <a16:creationId xmlns:a16="http://schemas.microsoft.com/office/drawing/2014/main" id="{EC25FF47-AA97-3545-B5CD-D6B17FAC1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" y="3945456"/>
            <a:ext cx="1648345" cy="1199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6787FF-22C0-42D0-09A6-56B4F4226429}"/>
              </a:ext>
            </a:extLst>
          </p:cNvPr>
          <p:cNvSpPr/>
          <p:nvPr/>
        </p:nvSpPr>
        <p:spPr>
          <a:xfrm>
            <a:off x="2086861" y="1141736"/>
            <a:ext cx="3610839" cy="86309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1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62E1C3-F529-734C-4C82-78F9C2F782B2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i="1">
                <a:latin typeface="Clancy"/>
                <a:ea typeface="+mn-ea"/>
                <a:cs typeface="+mn-cs"/>
              </a:rPr>
              <a:t>What to do? -</a:t>
            </a:r>
            <a:r>
              <a:rPr lang="en-US" sz="2400">
                <a:latin typeface="Clancy"/>
                <a:ea typeface="+mn-ea"/>
                <a:cs typeface="+mn-cs"/>
              </a:rPr>
              <a:t> 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Pull up </a:t>
            </a:r>
            <a:r>
              <a:rPr lang="en-US" sz="24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Homologues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, compare w/ </a:t>
            </a:r>
            <a:r>
              <a:rPr lang="en-US" sz="24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MS</a:t>
            </a:r>
            <a:endParaRPr lang="en-US" sz="2400">
              <a:solidFill>
                <a:schemeClr val="accent6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B89159E-53A6-2018-BFDD-90A3FECA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396299"/>
            <a:ext cx="5638800" cy="24426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AD312-E0BC-579D-9B7A-EC8C9AF976C7}"/>
              </a:ext>
            </a:extLst>
          </p:cNvPr>
          <p:cNvSpPr txBox="1"/>
          <p:nvPr/>
        </p:nvSpPr>
        <p:spPr>
          <a:xfrm>
            <a:off x="0" y="590550"/>
            <a:ext cx="2293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aseline="30000">
                <a:solidFill>
                  <a:srgbClr val="4472C4"/>
                </a:solidFill>
                <a:latin typeface="Roboto Mono"/>
              </a:rPr>
              <a:t>search.foldseek.com</a:t>
            </a:r>
            <a:endParaRPr lang="en-US" sz="1800">
              <a:ea typeface="Calibri"/>
              <a:cs typeface="Calibri"/>
            </a:endParaRPr>
          </a:p>
        </p:txBody>
      </p:sp>
      <p:pic>
        <p:nvPicPr>
          <p:cNvPr id="17" name="Picture 16" descr="Cartoon cat with a firework rocket&#10;&#10;Description automatically generated">
            <a:extLst>
              <a:ext uri="{FF2B5EF4-FFF2-40B4-BE49-F238E27FC236}">
                <a16:creationId xmlns:a16="http://schemas.microsoft.com/office/drawing/2014/main" id="{9D9D4976-5E07-5A01-1C87-0E9D7ACD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3" y="918691"/>
            <a:ext cx="2322700" cy="1097721"/>
          </a:xfrm>
          <a:prstGeom prst="rect">
            <a:avLst/>
          </a:prstGeom>
        </p:spPr>
      </p:pic>
      <p:pic>
        <p:nvPicPr>
          <p:cNvPr id="18" name="Picture 17" descr="figure_github.png">
            <a:extLst>
              <a:ext uri="{FF2B5EF4-FFF2-40B4-BE49-F238E27FC236}">
                <a16:creationId xmlns:a16="http://schemas.microsoft.com/office/drawing/2014/main" id="{90FBB335-FF9D-9B8B-B817-6D1757BD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197" y="3061631"/>
            <a:ext cx="4366260" cy="20834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6AC2CA-7E58-C0CA-48ED-4B2CDB5AD349}"/>
              </a:ext>
            </a:extLst>
          </p:cNvPr>
          <p:cNvSpPr txBox="1"/>
          <p:nvPr/>
        </p:nvSpPr>
        <p:spPr>
          <a:xfrm>
            <a:off x="4311832" y="2847702"/>
            <a:ext cx="375720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aseline="30000">
                <a:solidFill>
                  <a:srgbClr val="4472C4"/>
                </a:solidFill>
                <a:ea typeface="+mn-lt"/>
                <a:cs typeface="+mn-lt"/>
              </a:rPr>
              <a:t>github.com/</a:t>
            </a:r>
            <a:r>
              <a:rPr lang="en-US" sz="2200" baseline="30000" err="1">
                <a:solidFill>
                  <a:srgbClr val="4472C4"/>
                </a:solidFill>
                <a:ea typeface="+mn-lt"/>
                <a:cs typeface="+mn-lt"/>
              </a:rPr>
              <a:t>Rappsilber</a:t>
            </a:r>
            <a:r>
              <a:rPr lang="en-US" sz="2200" baseline="30000">
                <a:solidFill>
                  <a:srgbClr val="4472C4"/>
                </a:solidFill>
                <a:ea typeface="+mn-lt"/>
                <a:cs typeface="+mn-lt"/>
              </a:rPr>
              <a:t>-Laboratory/AlphaLink2</a:t>
            </a:r>
            <a:endParaRPr lang="en-US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02BA4332-0014-673B-C592-3394B0E52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3480709"/>
            <a:ext cx="3771900" cy="13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7BB6379-4AE2-812F-0623-376601B8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" y="3006610"/>
            <a:ext cx="4171950" cy="21336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25FBB1-BE70-3989-476B-230FF39F8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84" y="3004012"/>
            <a:ext cx="4924425" cy="21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B439FB-8FC2-4B2E-0BE7-C6812C817C8F}"/>
              </a:ext>
            </a:extLst>
          </p:cNvPr>
          <p:cNvSpPr txBox="1"/>
          <p:nvPr/>
        </p:nvSpPr>
        <p:spPr>
          <a:xfrm>
            <a:off x="510540" y="1228564"/>
            <a:ext cx="8115300" cy="6540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69138"/>
                </a:solidFill>
                <a:latin typeface="Lexend"/>
              </a:rPr>
              <a:t>Australian</a:t>
            </a:r>
            <a:r>
              <a:rPr lang="en-US" sz="1600">
                <a:latin typeface="Lexend"/>
              </a:rPr>
              <a:t> </a:t>
            </a:r>
            <a:r>
              <a:rPr lang="en-US" sz="1600">
                <a:solidFill>
                  <a:srgbClr val="38761D"/>
                </a:solidFill>
                <a:latin typeface="Lexend"/>
              </a:rPr>
              <a:t>Computational Structural Biology</a:t>
            </a:r>
            <a:r>
              <a:rPr lang="en-US" sz="1600">
                <a:latin typeface="Lexend"/>
              </a:rPr>
              <a:t> Community</a:t>
            </a:r>
            <a:endParaRPr lang="en-US"/>
          </a:p>
          <a:p>
            <a:pPr algn="ctr"/>
            <a:br>
              <a:rPr lang="en-US" sz="650"/>
            </a:br>
            <a:r>
              <a:rPr lang="en-US" sz="1400" b="1">
                <a:solidFill>
                  <a:srgbClr val="4285F4"/>
                </a:solidFill>
                <a:latin typeface="Roboto Mono"/>
                <a:ea typeface="Roboto Mono"/>
              </a:rPr>
              <a:t>australian-structural-biology-computing.github.io/website/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6B45DE-F7CE-42E1-37B3-0FEEBA5F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4" y="0"/>
            <a:ext cx="955508" cy="23012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C0BCF5-C385-8827-5E77-01356F1AD6FB}"/>
              </a:ext>
            </a:extLst>
          </p:cNvPr>
          <p:cNvSpPr txBox="1"/>
          <p:nvPr/>
        </p:nvSpPr>
        <p:spPr>
          <a:xfrm>
            <a:off x="678180" y="1744"/>
            <a:ext cx="8115300" cy="6540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69138"/>
                </a:solidFill>
                <a:latin typeface="Lexend"/>
              </a:rPr>
              <a:t>AlphaFold Practical Guide </a:t>
            </a:r>
            <a:r>
              <a:rPr lang="en-US" sz="1600">
                <a:solidFill>
                  <a:srgbClr val="38761D"/>
                </a:solidFill>
                <a:latin typeface="Lexend"/>
              </a:rPr>
              <a:t>European Bioinformatics Institute</a:t>
            </a:r>
            <a:r>
              <a:rPr lang="en-US" sz="1600">
                <a:latin typeface="Lexend"/>
              </a:rPr>
              <a:t> Community</a:t>
            </a:r>
            <a:endParaRPr lang="en-US"/>
          </a:p>
          <a:p>
            <a:pPr algn="ctr"/>
            <a:br>
              <a:rPr lang="en-US" sz="650"/>
            </a:br>
            <a:r>
              <a:rPr lang="en-US" sz="1400" b="1">
                <a:solidFill>
                  <a:srgbClr val="4285F4"/>
                </a:solidFill>
                <a:latin typeface="Roboto Mono"/>
                <a:ea typeface="Roboto Mono"/>
                <a:cs typeface="+mn-lt"/>
              </a:rPr>
              <a:t>ebi.ac.uk/training/online/courses/</a:t>
            </a:r>
            <a:r>
              <a:rPr lang="en-US" sz="1400" b="1" err="1">
                <a:solidFill>
                  <a:srgbClr val="4285F4"/>
                </a:solidFill>
                <a:latin typeface="Roboto Mono"/>
                <a:ea typeface="Roboto Mono"/>
                <a:cs typeface="+mn-lt"/>
              </a:rPr>
              <a:t>alphafold</a:t>
            </a:r>
            <a:endParaRPr lang="en-US" sz="1400" b="1">
              <a:solidFill>
                <a:srgbClr val="4285F4"/>
              </a:solidFill>
              <a:latin typeface="Roboto Mono"/>
              <a:ea typeface="Roboto Mono"/>
              <a:cs typeface="+mn-lt"/>
            </a:endParaRPr>
          </a:p>
        </p:txBody>
      </p:sp>
      <p:pic>
        <p:nvPicPr>
          <p:cNvPr id="21" name="Picture 20" descr="A black and grey logo&#10;&#10;Description automatically generated">
            <a:extLst>
              <a:ext uri="{FF2B5EF4-FFF2-40B4-BE49-F238E27FC236}">
                <a16:creationId xmlns:a16="http://schemas.microsoft.com/office/drawing/2014/main" id="{639E8B28-6004-7ADD-F12B-1C8DFCA99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237" y="680085"/>
            <a:ext cx="2409825" cy="415290"/>
          </a:xfrm>
          <a:prstGeom prst="rect">
            <a:avLst/>
          </a:prstGeom>
        </p:spPr>
      </p:pic>
      <p:pic>
        <p:nvPicPr>
          <p:cNvPr id="22" name="Picture 21" descr="EMBL-EBI Logo">
            <a:extLst>
              <a:ext uri="{FF2B5EF4-FFF2-40B4-BE49-F238E27FC236}">
                <a16:creationId xmlns:a16="http://schemas.microsoft.com/office/drawing/2014/main" id="{08D69ED0-3E7D-F4A2-354B-63466B6CD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540" y="625554"/>
            <a:ext cx="1912619" cy="524351"/>
          </a:xfrm>
          <a:prstGeom prst="rect">
            <a:avLst/>
          </a:prstGeom>
        </p:spPr>
      </p:pic>
      <p:pic>
        <p:nvPicPr>
          <p:cNvPr id="24" name="Picture 23" descr="A screenshot of a group of people&#10;&#10;Description automatically generated">
            <a:extLst>
              <a:ext uri="{FF2B5EF4-FFF2-40B4-BE49-F238E27FC236}">
                <a16:creationId xmlns:a16="http://schemas.microsoft.com/office/drawing/2014/main" id="{4EC9C78C-4425-922E-AC4D-56C51ADE7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547" y="1878330"/>
            <a:ext cx="2432685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B4188-A22B-6627-72DB-61D366E62DBF}"/>
              </a:ext>
            </a:extLst>
          </p:cNvPr>
          <p:cNvSpPr txBox="1">
            <a:spLocks/>
          </p:cNvSpPr>
          <p:nvPr/>
        </p:nvSpPr>
        <p:spPr>
          <a:xfrm>
            <a:off x="4373917" y="-514"/>
            <a:ext cx="3823609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>
                <a:latin typeface="Clancy"/>
                <a:ea typeface="+mn-ea"/>
                <a:cs typeface="+mn-cs"/>
              </a:rPr>
              <a:t> </a:t>
            </a:r>
            <a:r>
              <a:rPr lang="en-US" sz="20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The world</a:t>
            </a:r>
            <a:r>
              <a:rPr lang="en-US" sz="2000">
                <a:latin typeface="Clancy"/>
                <a:ea typeface="+mn-ea"/>
                <a:cs typeface="+mn-cs"/>
              </a:rPr>
              <a:t> is doing this</a:t>
            </a:r>
            <a:endParaRPr lang="en-US" sz="2000">
              <a:solidFill>
                <a:srgbClr val="000000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5BC44B-574F-7D53-410F-3766CD90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"/>
            <a:ext cx="4572000" cy="1804737"/>
          </a:xfrm>
          <a:prstGeom prst="rect">
            <a:avLst/>
          </a:prstGeom>
        </p:spPr>
      </p:pic>
      <p:pic>
        <p:nvPicPr>
          <p:cNvPr id="7" name="Picture 6" descr="A close-up of a cell&#10;&#10;Description automatically generated">
            <a:extLst>
              <a:ext uri="{FF2B5EF4-FFF2-40B4-BE49-F238E27FC236}">
                <a16:creationId xmlns:a16="http://schemas.microsoft.com/office/drawing/2014/main" id="{F7B97391-64DA-9C52-C978-CAD772AC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78" y="992789"/>
            <a:ext cx="6319157" cy="1046338"/>
          </a:xfrm>
          <a:prstGeom prst="rect">
            <a:avLst/>
          </a:prstGeom>
        </p:spPr>
      </p:pic>
      <p:pic>
        <p:nvPicPr>
          <p:cNvPr id="15" name="Picture 14" descr="Sherlock 4.0: a new cluster generation">
            <a:extLst>
              <a:ext uri="{FF2B5EF4-FFF2-40B4-BE49-F238E27FC236}">
                <a16:creationId xmlns:a16="http://schemas.microsoft.com/office/drawing/2014/main" id="{C57F3A34-77EC-39FB-5DAC-A40EAE64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66" y="2492011"/>
            <a:ext cx="2743200" cy="2065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CEFF15-2EF1-3896-364E-95ED3CD3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566" y="2925349"/>
            <a:ext cx="3208565" cy="1770291"/>
          </a:xfrm>
          <a:prstGeom prst="rect">
            <a:avLst/>
          </a:prstGeom>
        </p:spPr>
      </p:pic>
      <p:pic>
        <p:nvPicPr>
          <p:cNvPr id="16" name="Picture 15" descr="A red and blue hat&#10;&#10;Description automatically generated">
            <a:extLst>
              <a:ext uri="{FF2B5EF4-FFF2-40B4-BE49-F238E27FC236}">
                <a16:creationId xmlns:a16="http://schemas.microsoft.com/office/drawing/2014/main" id="{8D6DF3A0-5FDB-EF9D-F2DF-70773177C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45" y="2574421"/>
            <a:ext cx="963387" cy="765810"/>
          </a:xfrm>
          <a:prstGeom prst="rect">
            <a:avLst/>
          </a:prstGeom>
        </p:spPr>
      </p:pic>
      <p:pic>
        <p:nvPicPr>
          <p:cNvPr id="17" name="Picture 16" descr="BerzeLiUs supercomputer in Sweden e">
            <a:extLst>
              <a:ext uri="{FF2B5EF4-FFF2-40B4-BE49-F238E27FC236}">
                <a16:creationId xmlns:a16="http://schemas.microsoft.com/office/drawing/2014/main" id="{86A80EE6-E3DC-690D-BC58-B4A4CAE0F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579" y="2126796"/>
            <a:ext cx="4103914" cy="2926525"/>
          </a:xfrm>
          <a:prstGeom prst="rect">
            <a:avLst/>
          </a:prstGeom>
        </p:spPr>
      </p:pic>
      <p:pic>
        <p:nvPicPr>
          <p:cNvPr id="18" name="Picture 17" descr="Stanford • D1Baseball">
            <a:extLst>
              <a:ext uri="{FF2B5EF4-FFF2-40B4-BE49-F238E27FC236}">
                <a16:creationId xmlns:a16="http://schemas.microsoft.com/office/drawing/2014/main" id="{86808C94-D9C8-8132-348B-ED9995AA03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59" y="3296145"/>
            <a:ext cx="1289958" cy="1257300"/>
          </a:xfrm>
          <a:prstGeom prst="rect">
            <a:avLst/>
          </a:prstGeom>
        </p:spPr>
      </p:pic>
      <p:pic>
        <p:nvPicPr>
          <p:cNvPr id="19" name="Picture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4AA21DB-5605-EA08-D9D9-2421FC5226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7657" y="4581414"/>
            <a:ext cx="3396343" cy="560838"/>
          </a:xfrm>
          <a:prstGeom prst="rect">
            <a:avLst/>
          </a:prstGeom>
        </p:spPr>
      </p:pic>
      <p:pic>
        <p:nvPicPr>
          <p:cNvPr id="20" name="Picture 19" descr="NSC">
            <a:extLst>
              <a:ext uri="{FF2B5EF4-FFF2-40B4-BE49-F238E27FC236}">
                <a16:creationId xmlns:a16="http://schemas.microsoft.com/office/drawing/2014/main" id="{90FE7C82-DDE3-8793-7145-B64FF3A5B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1625" y="3444273"/>
            <a:ext cx="938892" cy="379155"/>
          </a:xfrm>
          <a:prstGeom prst="rect">
            <a:avLst/>
          </a:prstGeom>
        </p:spPr>
      </p:pic>
      <p:pic>
        <p:nvPicPr>
          <p:cNvPr id="22" name="Picture 21" descr="Linköping University logotype">
            <a:extLst>
              <a:ext uri="{FF2B5EF4-FFF2-40B4-BE49-F238E27FC236}">
                <a16:creationId xmlns:a16="http://schemas.microsoft.com/office/drawing/2014/main" id="{DDDAFFB0-4ECB-05F9-EE82-21447F8396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188" y="3728744"/>
            <a:ext cx="2743199" cy="9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9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D3F9-F91A-0348-8CA3-C4AB452F10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080" y="1855465"/>
            <a:ext cx="7484676" cy="7232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500">
                <a:solidFill>
                  <a:schemeClr val="accent6">
                    <a:lumMod val="75000"/>
                  </a:schemeClr>
                </a:solidFill>
                <a:latin typeface="Clancy"/>
                <a:ea typeface="+mn-ea"/>
                <a:cs typeface="+mn-cs"/>
              </a:rPr>
              <a:t>Questions </a:t>
            </a:r>
            <a:r>
              <a:rPr lang="en-US" sz="4500">
                <a:latin typeface="Clancy"/>
                <a:ea typeface="+mn-ea"/>
                <a:cs typeface="+mn-cs"/>
              </a:rPr>
              <a:t>/ Discussion</a:t>
            </a:r>
            <a:endParaRPr lang="en-US" sz="4500">
              <a:latin typeface="Clancy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14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14E01D9-6DAA-53B4-DC8C-943FF5C40AF8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9144655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>
                <a:latin typeface="Clancy"/>
                <a:ea typeface="+mn-ea"/>
                <a:cs typeface="+mn-cs"/>
              </a:rPr>
              <a:t>Models in Chemical Biology - </a:t>
            </a:r>
            <a:r>
              <a:rPr lang="en-US" sz="22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function 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Clancy"/>
                <a:ea typeface="+mn-ea"/>
                <a:cs typeface="+mn-cs"/>
              </a:rPr>
              <a:t>follows </a:t>
            </a:r>
            <a:r>
              <a:rPr lang="en-US" sz="22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chemical form</a:t>
            </a:r>
            <a:endParaRPr lang="en-US" sz="220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6" name="Picture 5" descr="A book cover with a white background&#10;&#10;Description automatically generated">
            <a:extLst>
              <a:ext uri="{FF2B5EF4-FFF2-40B4-BE49-F238E27FC236}">
                <a16:creationId xmlns:a16="http://schemas.microsoft.com/office/drawing/2014/main" id="{58477F0E-7B8D-69BE-8B70-05BE9235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0" y="583760"/>
            <a:ext cx="1157495" cy="1839191"/>
          </a:xfrm>
          <a:prstGeom prst="rect">
            <a:avLst/>
          </a:prstGeom>
        </p:spPr>
      </p:pic>
      <p:pic>
        <p:nvPicPr>
          <p:cNvPr id="7" name="Picture 6" descr="A person pointing at a model of a structure&#10;&#10;Description automatically generated">
            <a:extLst>
              <a:ext uri="{FF2B5EF4-FFF2-40B4-BE49-F238E27FC236}">
                <a16:creationId xmlns:a16="http://schemas.microsoft.com/office/drawing/2014/main" id="{00462D3D-58F4-21CA-757E-214B632B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73" y="587808"/>
            <a:ext cx="2447925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622AB-D7F8-1308-0855-71E1B80FF28A}"/>
              </a:ext>
            </a:extLst>
          </p:cNvPr>
          <p:cNvSpPr txBox="1"/>
          <p:nvPr/>
        </p:nvSpPr>
        <p:spPr>
          <a:xfrm>
            <a:off x="3535527" y="3100499"/>
            <a:ext cx="24047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AU" sz="900">
                <a:latin typeface="Roboto Mono"/>
                <a:ea typeface="Roboto Mono"/>
              </a:rPr>
              <a:t>Watson &amp; Crick's DNA  double-helix model </a:t>
            </a:r>
            <a:r>
              <a:rPr lang="en-AU" sz="900" b="1">
                <a:latin typeface="Roboto Mono"/>
                <a:ea typeface="Roboto Mono"/>
                <a:cs typeface="+mn-lt"/>
              </a:rPr>
              <a:t>1953</a:t>
            </a:r>
            <a:endParaRPr lang="en-US" err="1">
              <a:cs typeface="Calibri" panose="020F0502020204030204"/>
            </a:endParaRPr>
          </a:p>
        </p:txBody>
      </p:sp>
      <p:pic>
        <p:nvPicPr>
          <p:cNvPr id="10" name="Picture 9" descr="A circular object with a circle in the center&#10;&#10;Description automatically generated">
            <a:extLst>
              <a:ext uri="{FF2B5EF4-FFF2-40B4-BE49-F238E27FC236}">
                <a16:creationId xmlns:a16="http://schemas.microsoft.com/office/drawing/2014/main" id="{55ADD871-DEFE-4E83-CB4F-E7BDAB3C0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351" y="2177912"/>
            <a:ext cx="1568134" cy="1514476"/>
          </a:xfrm>
          <a:prstGeom prst="rect">
            <a:avLst/>
          </a:prstGeom>
        </p:spPr>
      </p:pic>
      <p:pic>
        <p:nvPicPr>
          <p:cNvPr id="11" name="Picture 10" descr="A person and person in a lab&#10;&#10;Description automatically generated">
            <a:extLst>
              <a:ext uri="{FF2B5EF4-FFF2-40B4-BE49-F238E27FC236}">
                <a16:creationId xmlns:a16="http://schemas.microsoft.com/office/drawing/2014/main" id="{A1B9C430-9632-F7FE-539C-E0D05CDD0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631" y="587029"/>
            <a:ext cx="2049946" cy="1509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DFA051-A51D-3FBD-8FF2-5D603AEDDA4B}"/>
              </a:ext>
            </a:extLst>
          </p:cNvPr>
          <p:cNvSpPr txBox="1"/>
          <p:nvPr/>
        </p:nvSpPr>
        <p:spPr>
          <a:xfrm>
            <a:off x="1212574" y="3753263"/>
            <a:ext cx="27432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  <a:ea typeface="Roboto Mono"/>
              </a:rPr>
              <a:t>Wilkins &amp; Fraklin's X-ray diffraction images of DNA </a:t>
            </a:r>
            <a:r>
              <a:rPr lang="en-AU" sz="900" b="1">
                <a:latin typeface="Roboto Mono"/>
                <a:ea typeface="Roboto Mono"/>
              </a:rPr>
              <a:t>1953</a:t>
            </a:r>
            <a:endParaRPr lang="en-AU" sz="900">
              <a:latin typeface="Roboto Mono"/>
              <a:ea typeface="Roboto Mono"/>
            </a:endParaRPr>
          </a:p>
          <a:p>
            <a:pPr algn="ctr"/>
            <a:endParaRPr lang="en-AU" sz="900">
              <a:latin typeface="Roboto Mono"/>
              <a:ea typeface="Roboto Mon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B36CC-5C41-548F-8F9C-D62C032163D4}"/>
              </a:ext>
            </a:extLst>
          </p:cNvPr>
          <p:cNvSpPr txBox="1"/>
          <p:nvPr/>
        </p:nvSpPr>
        <p:spPr>
          <a:xfrm>
            <a:off x="-67089" y="2423905"/>
            <a:ext cx="191700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  <a:ea typeface="+mn-lt"/>
                <a:cs typeface="+mn-lt"/>
              </a:rPr>
              <a:t>Schrödinger </a:t>
            </a:r>
            <a:r>
              <a:rPr lang="en-AU" sz="900">
                <a:latin typeface="Roboto Mono"/>
                <a:ea typeface="Roboto Mono"/>
                <a:cs typeface="+mn-lt"/>
              </a:rPr>
              <a:t>speculates on</a:t>
            </a:r>
            <a:endParaRPr lang="en-GB" sz="900">
              <a:latin typeface="Roboto Mono"/>
              <a:ea typeface="Roboto Mono"/>
              <a:cs typeface="+mn-lt"/>
            </a:endParaRPr>
          </a:p>
          <a:p>
            <a:pPr algn="ctr"/>
            <a:r>
              <a:rPr lang="en-AU" sz="900">
                <a:latin typeface="Roboto Mono"/>
                <a:ea typeface="Roboto Mono"/>
                <a:cs typeface="+mn-lt"/>
              </a:rPr>
              <a:t>the molecules of life </a:t>
            </a:r>
            <a:r>
              <a:rPr lang="en-AU" sz="900" b="1">
                <a:latin typeface="Roboto Mono"/>
                <a:ea typeface="Roboto Mono"/>
                <a:cs typeface="+mn-lt"/>
              </a:rPr>
              <a:t>1944</a:t>
            </a:r>
            <a:endParaRPr lang="en-AU" sz="900" b="1">
              <a:latin typeface="Roboto Mono"/>
              <a:ea typeface="Roboto Mono"/>
              <a:cs typeface="Calibri"/>
            </a:endParaRPr>
          </a:p>
        </p:txBody>
      </p:sp>
      <p:pic>
        <p:nvPicPr>
          <p:cNvPr id="14" name="Picture 13" descr="Men in suits holding a model&#10;&#10;Description automatically generated">
            <a:extLst>
              <a:ext uri="{FF2B5EF4-FFF2-40B4-BE49-F238E27FC236}">
                <a16:creationId xmlns:a16="http://schemas.microsoft.com/office/drawing/2014/main" id="{FCDEDB51-A29E-586E-983C-3A6D8769A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724" y="584544"/>
            <a:ext cx="2381250" cy="2085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C43748-AD57-E549-6937-076D47509094}"/>
              </a:ext>
            </a:extLst>
          </p:cNvPr>
          <p:cNvSpPr txBox="1"/>
          <p:nvPr/>
        </p:nvSpPr>
        <p:spPr>
          <a:xfrm>
            <a:off x="6051688" y="2672384"/>
            <a:ext cx="251335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</a:rPr>
              <a:t>Perutz &amp; Kendrew's model of the 3D structure of a protein (myoglobin) </a:t>
            </a:r>
            <a:r>
              <a:rPr lang="en-AU" sz="900" b="1">
                <a:latin typeface="Roboto Mono"/>
              </a:rPr>
              <a:t>1957 </a:t>
            </a:r>
            <a:r>
              <a:rPr lang="en-GB" sz="900" b="1">
                <a:latin typeface="Roboto Mono"/>
                <a:ea typeface="Roboto Mono"/>
              </a:rPr>
              <a:t>​</a:t>
            </a:r>
            <a:endParaRPr lang="en-GB">
              <a:cs typeface="Calibri" panose="020F0502020204030204"/>
            </a:endParaRPr>
          </a:p>
        </p:txBody>
      </p:sp>
      <p:pic>
        <p:nvPicPr>
          <p:cNvPr id="16" name="Picture 15" descr="A graph paper with a diagram&#10;&#10;Description automatically generated">
            <a:extLst>
              <a:ext uri="{FF2B5EF4-FFF2-40B4-BE49-F238E27FC236}">
                <a16:creationId xmlns:a16="http://schemas.microsoft.com/office/drawing/2014/main" id="{6A146747-5100-4863-5D41-617E7260E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517" y="3265005"/>
            <a:ext cx="1564447" cy="1880980"/>
          </a:xfrm>
          <a:prstGeom prst="rect">
            <a:avLst/>
          </a:prstGeom>
        </p:spPr>
      </p:pic>
      <p:pic>
        <p:nvPicPr>
          <p:cNvPr id="17" name="Picture 16" descr="A person sitting at a table with a model of a molecule&#10;&#10;Description automatically generated">
            <a:extLst>
              <a:ext uri="{FF2B5EF4-FFF2-40B4-BE49-F238E27FC236}">
                <a16:creationId xmlns:a16="http://schemas.microsoft.com/office/drawing/2014/main" id="{75F5AF48-FD3F-B84D-5D6E-4873D22BA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6866" y="3588026"/>
            <a:ext cx="2123843" cy="1557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AF4005-6543-BD9D-6A35-8BD3E568FEEF}"/>
              </a:ext>
            </a:extLst>
          </p:cNvPr>
          <p:cNvSpPr txBox="1"/>
          <p:nvPr/>
        </p:nvSpPr>
        <p:spPr>
          <a:xfrm>
            <a:off x="2206487" y="47658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900">
                <a:latin typeface="Roboto Mono"/>
              </a:rPr>
              <a:t>Kathleen Lonsdale resolves the structure of benzene </a:t>
            </a:r>
            <a:r>
              <a:rPr lang="en-AU" sz="900" b="1">
                <a:latin typeface="Roboto Mono"/>
              </a:rPr>
              <a:t>1924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8">
            <a:extLst>
              <a:ext uri="{FF2B5EF4-FFF2-40B4-BE49-F238E27FC236}">
                <a16:creationId xmlns:a16="http://schemas.microsoft.com/office/drawing/2014/main" id="{ACB2E0B1-2824-4039-B371-09D065DE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279" y="537048"/>
            <a:ext cx="3056588" cy="2483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16F4F-F0C1-994F-83C8-B6DC8CFDAD36}"/>
              </a:ext>
            </a:extLst>
          </p:cNvPr>
          <p:cNvSpPr txBox="1"/>
          <p:nvPr/>
        </p:nvSpPr>
        <p:spPr>
          <a:xfrm>
            <a:off x="3849501" y="3889915"/>
            <a:ext cx="4374610" cy="12080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50" dirty="0">
                <a:latin typeface="Roboto Mono"/>
                <a:ea typeface="Roboto Mono"/>
              </a:rPr>
              <a:t>Compute power – Moore's law +</a:t>
            </a:r>
            <a:br>
              <a:rPr lang="en-US" sz="1450">
                <a:latin typeface="Roboto Mono"/>
                <a:ea typeface="Roboto Mono"/>
              </a:rPr>
            </a:br>
            <a:r>
              <a:rPr lang="en-US" sz="1450" dirty="0">
                <a:latin typeface="Roboto Mono"/>
                <a:ea typeface="Roboto Mono"/>
              </a:rPr>
              <a:t>DNA Sequencing – super-Moore's law + </a:t>
            </a:r>
            <a:endParaRPr lang="en-US">
              <a:latin typeface="Calibri" panose="020F0502020204030204"/>
              <a:ea typeface="Roboto Mono"/>
              <a:cs typeface="Calibri" panose="020F0502020204030204"/>
            </a:endParaRPr>
          </a:p>
          <a:p>
            <a:r>
              <a:rPr lang="en-US" sz="1450" dirty="0">
                <a:latin typeface="Roboto Mono"/>
                <a:ea typeface="Roboto Mono"/>
              </a:rPr>
              <a:t>Deep Learning – context scaling laws</a:t>
            </a:r>
          </a:p>
          <a:p>
            <a:pPr algn="ctr"/>
            <a:r>
              <a:rPr lang="en-US" sz="1450" dirty="0">
                <a:latin typeface="Roboto Mono"/>
                <a:ea typeface="Roboto Mono"/>
              </a:rPr>
              <a:t>=</a:t>
            </a:r>
          </a:p>
          <a:p>
            <a:r>
              <a:rPr lang="en-US" sz="1450" dirty="0">
                <a:latin typeface="Roboto Mono"/>
                <a:ea typeface="Roboto Mono"/>
              </a:rPr>
              <a:t> </a:t>
            </a:r>
            <a:r>
              <a:rPr lang="en-US" sz="1450" dirty="0" err="1">
                <a:latin typeface="Roboto Mono"/>
                <a:ea typeface="Roboto Mono"/>
              </a:rPr>
              <a:t>Comp.Struct.Bio</a:t>
            </a:r>
            <a:r>
              <a:rPr lang="en-US" sz="1450" dirty="0">
                <a:latin typeface="Roboto Mono"/>
                <a:ea typeface="Roboto Mono"/>
              </a:rPr>
              <a:t>. - </a:t>
            </a:r>
            <a:r>
              <a:rPr lang="en-US" sz="1450" b="1" dirty="0">
                <a:latin typeface="Roboto Mono"/>
                <a:ea typeface="Roboto Mono"/>
              </a:rPr>
              <a:t>1000x</a:t>
            </a:r>
            <a:r>
              <a:rPr lang="en-US" sz="1450" dirty="0">
                <a:latin typeface="Roboto Mono"/>
                <a:ea typeface="Roboto Mono"/>
              </a:rPr>
              <a:t> in 2 years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1A7BC11-A041-0582-B7CA-7897F62DB707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76808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C00000"/>
                </a:solidFill>
                <a:latin typeface="Clancy"/>
                <a:ea typeface="+mn-ea"/>
                <a:cs typeface="+mn-cs"/>
              </a:rPr>
              <a:t>X-rays</a:t>
            </a:r>
            <a:r>
              <a:rPr lang="en-US" sz="2400" dirty="0">
                <a:latin typeface="Clancy"/>
                <a:ea typeface="+mn-ea"/>
                <a:cs typeface="+mn-cs"/>
              </a:rPr>
              <a:t> ruled 20</a:t>
            </a:r>
            <a:r>
              <a:rPr lang="en-US" sz="2400" baseline="30000" dirty="0">
                <a:latin typeface="Clancy"/>
                <a:ea typeface="+mn-ea"/>
                <a:cs typeface="+mn-cs"/>
              </a:rPr>
              <a:t>th</a:t>
            </a:r>
            <a:r>
              <a:rPr lang="en-US" sz="2400" dirty="0">
                <a:latin typeface="Clancy"/>
                <a:ea typeface="+mn-ea"/>
                <a:cs typeface="+mn-cs"/>
              </a:rPr>
              <a:t>C – </a:t>
            </a:r>
            <a:r>
              <a:rPr lang="en-US" sz="2400" dirty="0" err="1">
                <a:solidFill>
                  <a:srgbClr val="EBC34B"/>
                </a:solidFill>
                <a:latin typeface="Clancy"/>
                <a:ea typeface="+mn-ea"/>
                <a:cs typeface="+mn-cs"/>
              </a:rPr>
              <a:t>CryoEM</a:t>
            </a:r>
            <a:r>
              <a:rPr lang="en-US" sz="2400" dirty="0">
                <a:solidFill>
                  <a:srgbClr val="EBC34B"/>
                </a:solidFill>
                <a:latin typeface="Clancy"/>
                <a:ea typeface="+mn-ea"/>
                <a:cs typeface="+mn-cs"/>
              </a:rPr>
              <a:t> </a:t>
            </a:r>
            <a:r>
              <a:rPr lang="en-US" sz="2400" dirty="0">
                <a:latin typeface="Clancy"/>
                <a:ea typeface="+mn-ea"/>
                <a:cs typeface="+mn-cs"/>
              </a:rPr>
              <a:t>&amp; </a:t>
            </a:r>
            <a:r>
              <a:rPr lang="en-US" sz="2400" dirty="0">
                <a:solidFill>
                  <a:srgbClr val="0070C0"/>
                </a:solidFill>
                <a:latin typeface="Clancy"/>
                <a:ea typeface="+mn-ea"/>
                <a:cs typeface="+mn-cs"/>
              </a:rPr>
              <a:t>Calcs </a:t>
            </a:r>
            <a:r>
              <a:rPr lang="en-US" sz="2400" dirty="0">
                <a:latin typeface="Clancy"/>
                <a:ea typeface="+mn-ea"/>
                <a:cs typeface="+mn-cs"/>
              </a:rPr>
              <a:t>the 21</a:t>
            </a:r>
            <a:r>
              <a:rPr lang="en-US" sz="2400" baseline="30000" dirty="0">
                <a:latin typeface="Clancy"/>
                <a:ea typeface="+mn-ea"/>
                <a:cs typeface="+mn-cs"/>
              </a:rPr>
              <a:t>st</a:t>
            </a:r>
            <a:r>
              <a:rPr lang="en-US" sz="2400" dirty="0">
                <a:latin typeface="Clancy"/>
                <a:ea typeface="+mn-ea"/>
                <a:cs typeface="+mn-cs"/>
              </a:rPr>
              <a:t> </a:t>
            </a:r>
            <a:endParaRPr lang="en-US" sz="2400" dirty="0">
              <a:solidFill>
                <a:schemeClr val="accent6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16A394-869B-2A99-37CA-5BEAE4E99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46" y="537048"/>
            <a:ext cx="4507787" cy="3086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CB9A7E-374D-04B1-342A-EF23E86B0D82}"/>
              </a:ext>
            </a:extLst>
          </p:cNvPr>
          <p:cNvSpPr/>
          <p:nvPr/>
        </p:nvSpPr>
        <p:spPr>
          <a:xfrm>
            <a:off x="921803" y="772425"/>
            <a:ext cx="863461" cy="130450"/>
          </a:xfrm>
          <a:prstGeom prst="rect">
            <a:avLst/>
          </a:prstGeom>
          <a:solidFill>
            <a:srgbClr val="7030A0">
              <a:alpha val="22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ADE9E5-69C4-2E27-395D-F6CEE5D0D9D8}"/>
              </a:ext>
            </a:extLst>
          </p:cNvPr>
          <p:cNvCxnSpPr/>
          <p:nvPr/>
        </p:nvCxnSpPr>
        <p:spPr>
          <a:xfrm>
            <a:off x="1797738" y="871249"/>
            <a:ext cx="3976895" cy="16536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5CF688F-29DB-02D9-6CCA-918FF83B7FC5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i="1" err="1">
                <a:latin typeface="Clancy"/>
                <a:ea typeface="+mn-ea"/>
                <a:cs typeface="+mn-cs"/>
              </a:rPr>
              <a:t>X</a:t>
            </a:r>
            <a:r>
              <a:rPr lang="en-US" sz="2400" err="1">
                <a:latin typeface="Clancy"/>
                <a:ea typeface="+mn-ea"/>
                <a:cs typeface="+mn-cs"/>
              </a:rPr>
              <a:t>'Fold</a:t>
            </a:r>
            <a:r>
              <a:rPr lang="en-US" sz="2400">
                <a:latin typeface="Clancy"/>
                <a:ea typeface="+mn-ea"/>
                <a:cs typeface="+mn-cs"/>
              </a:rPr>
              <a:t>' programs - </a:t>
            </a:r>
            <a:r>
              <a:rPr lang="en-US" sz="24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co-evolution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400" err="1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DeepLearning</a:t>
            </a:r>
            <a:r>
              <a:rPr lang="en-US" sz="24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 </a:t>
            </a:r>
            <a:endParaRPr lang="en-US" sz="240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6" name="Picture 5" descr="A group of colorful arrows&#10;&#10;Description automatically generated">
            <a:extLst>
              <a:ext uri="{FF2B5EF4-FFF2-40B4-BE49-F238E27FC236}">
                <a16:creationId xmlns:a16="http://schemas.microsoft.com/office/drawing/2014/main" id="{6A1E6B16-69DD-38F0-E2FB-9AB31F4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24" y="3455191"/>
            <a:ext cx="1738042" cy="1222514"/>
          </a:xfrm>
          <a:prstGeom prst="rect">
            <a:avLst/>
          </a:prstGeom>
        </p:spPr>
      </p:pic>
      <p:pic>
        <p:nvPicPr>
          <p:cNvPr id="9" name="Picture 8" descr="A black and grey logo&#10;&#10;Description automatically generated">
            <a:extLst>
              <a:ext uri="{FF2B5EF4-FFF2-40B4-BE49-F238E27FC236}">
                <a16:creationId xmlns:a16="http://schemas.microsoft.com/office/drawing/2014/main" id="{8BD40A4F-B471-D61B-52B1-A9CF0699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9" y="4683013"/>
            <a:ext cx="2826441" cy="468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4D598C-ED56-13BB-B2DB-136E70F2B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0" y="3450925"/>
            <a:ext cx="1321364" cy="12287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C8FF1-5459-1CEB-CB51-E5EACCDF74B4}"/>
              </a:ext>
            </a:extLst>
          </p:cNvPr>
          <p:cNvSpPr txBox="1"/>
          <p:nvPr/>
        </p:nvSpPr>
        <p:spPr>
          <a:xfrm>
            <a:off x="2310" y="411790"/>
            <a:ext cx="79590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2"/>
                </a:solidFill>
              </a:rPr>
              <a:t>DL</a:t>
            </a:r>
            <a:r>
              <a:rPr lang="en-GB" sz="2400"/>
              <a:t>: </a:t>
            </a:r>
            <a:r>
              <a:rPr lang="en-GB" sz="1800" u="sng"/>
              <a:t>No physics</a:t>
            </a:r>
            <a:r>
              <a:rPr lang="en-GB" sz="1800"/>
              <a:t> of folding     –        Transformers     –    1D sequence -&gt; 3D structure </a:t>
            </a:r>
            <a:endParaRPr lang="en-GB" sz="1800">
              <a:ea typeface="Calibri"/>
              <a:cs typeface="Calibri"/>
            </a:endParaRPr>
          </a:p>
        </p:txBody>
      </p:sp>
      <p:pic>
        <p:nvPicPr>
          <p:cNvPr id="3" name="Picture 2" descr="https://i0.wp.com/www.blopig.com/blog/wp-content/uploads/2020/12/image-8.png">
            <a:extLst>
              <a:ext uri="{FF2B5EF4-FFF2-40B4-BE49-F238E27FC236}">
                <a16:creationId xmlns:a16="http://schemas.microsoft.com/office/drawing/2014/main" id="{AFD37DA2-9F8C-7876-126F-5C56936D1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058" y="808851"/>
            <a:ext cx="3146977" cy="1184944"/>
          </a:xfrm>
          <a:prstGeom prst="rect">
            <a:avLst/>
          </a:prstGeom>
        </p:spPr>
      </p:pic>
      <p:pic>
        <p:nvPicPr>
          <p:cNvPr id="4" name="Picture 3" descr="https://storage.googleapis.com/piip-intra-content-production/article-images/1659079235716/4306d79b-47ca-425d-ac9d-5aff1ee3c45d/3.png">
            <a:extLst>
              <a:ext uri="{FF2B5EF4-FFF2-40B4-BE49-F238E27FC236}">
                <a16:creationId xmlns:a16="http://schemas.microsoft.com/office/drawing/2014/main" id="{C87C0D4B-B24A-E277-0E3F-C14927548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13" y="807076"/>
            <a:ext cx="4376943" cy="1176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E001B0-7BDB-A69A-03FD-558159396A0A}"/>
              </a:ext>
            </a:extLst>
          </p:cNvPr>
          <p:cNvSpPr txBox="1"/>
          <p:nvPr/>
        </p:nvSpPr>
        <p:spPr>
          <a:xfrm>
            <a:off x="406" y="3183229"/>
            <a:ext cx="3337313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(</a:t>
            </a:r>
            <a:r>
              <a:rPr lang="en-US" sz="145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Alpha</a:t>
            </a:r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|Open|RoseTTA|Ab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)</a:t>
            </a:r>
            <a:r>
              <a:rPr lang="en-US" sz="1450" b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Fold </a:t>
            </a:r>
            <a:endParaRPr lang="en-US" sz="65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93FF1-1395-CD9B-1792-52CE9BFFA44F}"/>
              </a:ext>
            </a:extLst>
          </p:cNvPr>
          <p:cNvSpPr txBox="1"/>
          <p:nvPr/>
        </p:nvSpPr>
        <p:spPr>
          <a:xfrm>
            <a:off x="-48454" y="2864953"/>
            <a:ext cx="3215307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50" b="1">
                <a:latin typeface="Roboto Mono"/>
              </a:rPr>
              <a:t>'</a:t>
            </a:r>
            <a:r>
              <a:rPr lang="en-US" sz="1450" b="1" err="1">
                <a:latin typeface="Roboto Mono"/>
              </a:rPr>
              <a:t>Evo'formers</a:t>
            </a:r>
            <a:r>
              <a:rPr lang="en-US" sz="1450" b="1">
                <a:latin typeface="Roboto Mono"/>
              </a:rPr>
              <a:t> (GPU+CPU+DBs)</a:t>
            </a:r>
            <a:endParaRPr lang="en-US" sz="650" b="1">
              <a:cs typeface="Calibri"/>
            </a:endParaRPr>
          </a:p>
        </p:txBody>
      </p:sp>
      <p:pic>
        <p:nvPicPr>
          <p:cNvPr id="14" name="Picture 13" descr="A blue and green splattered object&#10;&#10;Description automatically generated">
            <a:extLst>
              <a:ext uri="{FF2B5EF4-FFF2-40B4-BE49-F238E27FC236}">
                <a16:creationId xmlns:a16="http://schemas.microsoft.com/office/drawing/2014/main" id="{F6AB335B-D309-8895-B921-C780BDB52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1" t="924" r="33016" b="-238"/>
          <a:stretch/>
        </p:blipFill>
        <p:spPr>
          <a:xfrm>
            <a:off x="3387236" y="3554690"/>
            <a:ext cx="1904820" cy="1586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DBD434-8C38-D530-944B-25D3445F2E48}"/>
              </a:ext>
            </a:extLst>
          </p:cNvPr>
          <p:cNvSpPr txBox="1"/>
          <p:nvPr/>
        </p:nvSpPr>
        <p:spPr>
          <a:xfrm>
            <a:off x="3243884" y="3181764"/>
            <a:ext cx="2196547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ESMFold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, </a:t>
            </a:r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ProtTrans</a:t>
            </a:r>
            <a:endParaRPr lang="en-US" sz="1450">
              <a:solidFill>
                <a:schemeClr val="tx1">
                  <a:lumMod val="50000"/>
                  <a:lumOff val="50000"/>
                </a:schemeClr>
              </a:solidFill>
              <a:latin typeface="Roboto Mono"/>
              <a:ea typeface="Roboto Mon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C59A6-CB95-64B4-2EEC-A54D6437C85B}"/>
              </a:ext>
            </a:extLst>
          </p:cNvPr>
          <p:cNvSpPr txBox="1"/>
          <p:nvPr/>
        </p:nvSpPr>
        <p:spPr>
          <a:xfrm>
            <a:off x="3236939" y="2864955"/>
            <a:ext cx="2556841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latin typeface="Roboto Mono"/>
              </a:rPr>
              <a:t>Protein-LMs (GPU)</a:t>
            </a:r>
            <a:endParaRPr lang="en-US">
              <a:cs typeface="Calibri" panose="020F0502020204030204"/>
            </a:endParaRPr>
          </a:p>
        </p:txBody>
      </p:sp>
      <p:pic>
        <p:nvPicPr>
          <p:cNvPr id="17" name="Picture 16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15E4A402-55F6-4A6A-22FF-751586974F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348" y="3621571"/>
            <a:ext cx="1285876" cy="7267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191089-1085-EE0D-CEA1-CEBACBFC0704}"/>
              </a:ext>
            </a:extLst>
          </p:cNvPr>
          <p:cNvSpPr txBox="1"/>
          <p:nvPr/>
        </p:nvSpPr>
        <p:spPr>
          <a:xfrm>
            <a:off x="5448896" y="2866393"/>
            <a:ext cx="352731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>
                <a:latin typeface="Roboto Mono"/>
              </a:rPr>
              <a:t>Struct Alignment (DBs)</a:t>
            </a:r>
            <a:endParaRPr lang="en-US"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802C60-64CC-33C7-04DE-46A3EAD7A71F}"/>
              </a:ext>
            </a:extLst>
          </p:cNvPr>
          <p:cNvSpPr txBox="1"/>
          <p:nvPr/>
        </p:nvSpPr>
        <p:spPr>
          <a:xfrm>
            <a:off x="5445058" y="3183202"/>
            <a:ext cx="2466122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5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Foldseek</a:t>
            </a:r>
            <a:r>
              <a:rPr lang="en-US" sz="1450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, </a:t>
            </a:r>
            <a:r>
              <a:rPr lang="en-US" sz="145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/>
              </a:rPr>
              <a:t>Foldmason</a:t>
            </a:r>
            <a:endParaRPr lang="en-US" sz="1450" err="1">
              <a:solidFill>
                <a:schemeClr val="tx1">
                  <a:lumMod val="50000"/>
                  <a:lumOff val="50000"/>
                </a:schemeClr>
              </a:solidFill>
              <a:latin typeface="Roboto Mono"/>
              <a:ea typeface="Roboto Mono"/>
            </a:endParaRPr>
          </a:p>
        </p:txBody>
      </p:sp>
      <p:pic>
        <p:nvPicPr>
          <p:cNvPr id="25" name="Picture 24" descr="Cartoon cat with a firework rocket&#10;&#10;Description automatically generated">
            <a:extLst>
              <a:ext uri="{FF2B5EF4-FFF2-40B4-BE49-F238E27FC236}">
                <a16:creationId xmlns:a16="http://schemas.microsoft.com/office/drawing/2014/main" id="{8D00EC21-217D-2D06-968A-6DAD970E4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5257" y="3494251"/>
            <a:ext cx="1941700" cy="907221"/>
          </a:xfrm>
          <a:prstGeom prst="rect">
            <a:avLst/>
          </a:prstGeom>
        </p:spPr>
      </p:pic>
      <p:pic>
        <p:nvPicPr>
          <p:cNvPr id="26" name="Picture 25" descr="Cartoon character wearing a yellow helmet and holding a brick&#10;&#10;Description automatically generated">
            <a:extLst>
              <a:ext uri="{FF2B5EF4-FFF2-40B4-BE49-F238E27FC236}">
                <a16:creationId xmlns:a16="http://schemas.microsoft.com/office/drawing/2014/main" id="{239DAA90-AA94-6491-4F49-45D2CB5E6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8104" y="4020897"/>
            <a:ext cx="1147314" cy="11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3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1" grpId="1"/>
      <p:bldP spid="13" grpId="0"/>
      <p:bldP spid="13" grpId="1"/>
      <p:bldP spid="15" grpId="0"/>
      <p:bldP spid="15" grpId="1"/>
      <p:bldP spid="16" grpId="0"/>
      <p:bldP spid="16" grpId="1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5CF688F-29DB-02D9-6CCA-918FF83B7FC5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i="1" err="1">
                <a:latin typeface="Clancy"/>
                <a:ea typeface="+mn-ea"/>
                <a:cs typeface="+mn-cs"/>
              </a:rPr>
              <a:t>X</a:t>
            </a:r>
            <a:r>
              <a:rPr lang="en-US" sz="2400" err="1">
                <a:latin typeface="Clancy"/>
                <a:ea typeface="+mn-ea"/>
                <a:cs typeface="+mn-cs"/>
              </a:rPr>
              <a:t>'Fold</a:t>
            </a:r>
            <a:r>
              <a:rPr lang="en-US" sz="2400">
                <a:latin typeface="Clancy"/>
                <a:ea typeface="+mn-ea"/>
                <a:cs typeface="+mn-cs"/>
              </a:rPr>
              <a:t>' programs - </a:t>
            </a:r>
            <a:r>
              <a:rPr lang="en-US" sz="2400" u="sng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No Physics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 </a:t>
            </a:r>
            <a:endParaRPr lang="en-US" sz="2400">
              <a:solidFill>
                <a:schemeClr val="accent6"/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CC4EA9-2515-BA5F-E46F-D6A493D5EA74}"/>
              </a:ext>
            </a:extLst>
          </p:cNvPr>
          <p:cNvSpPr txBox="1"/>
          <p:nvPr/>
        </p:nvSpPr>
        <p:spPr>
          <a:xfrm>
            <a:off x="-30555" y="560749"/>
            <a:ext cx="7989443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Supplementary Videos: </a:t>
            </a:r>
            <a:r>
              <a:rPr lang="en-US" sz="1100" err="1"/>
              <a:t>Ahdritz</a:t>
            </a:r>
            <a:r>
              <a:rPr lang="en-US" sz="1100"/>
              <a:t>, G., </a:t>
            </a:r>
            <a:r>
              <a:rPr lang="en-US" sz="1100" err="1"/>
              <a:t>Bouatta</a:t>
            </a:r>
            <a:r>
              <a:rPr lang="en-US" sz="1100"/>
              <a:t>, N., </a:t>
            </a:r>
            <a:r>
              <a:rPr lang="en-US" sz="1100" err="1"/>
              <a:t>Floristean</a:t>
            </a:r>
            <a:r>
              <a:rPr lang="en-US" sz="1100"/>
              <a:t>, C. </a:t>
            </a:r>
            <a:r>
              <a:rPr lang="en-US" sz="1100" i="1"/>
              <a:t>et al.</a:t>
            </a:r>
            <a:r>
              <a:rPr lang="en-US" sz="1100"/>
              <a:t> </a:t>
            </a:r>
            <a:r>
              <a:rPr lang="en-US" sz="1100" err="1"/>
              <a:t>OpenFold</a:t>
            </a:r>
            <a:r>
              <a:rPr lang="en-US" sz="1100"/>
              <a:t>: retraining AlphaFold2 yields new insights into its learning mechanisms and capacity for generalization. </a:t>
            </a:r>
            <a:r>
              <a:rPr lang="en-US" sz="1100" i="1"/>
              <a:t>Nat Methods</a:t>
            </a:r>
            <a:r>
              <a:rPr lang="en-US" sz="1100"/>
              <a:t> </a:t>
            </a:r>
            <a:r>
              <a:rPr lang="en-US" sz="1100" b="1"/>
              <a:t>21</a:t>
            </a:r>
            <a:r>
              <a:rPr lang="en-US" sz="1100"/>
              <a:t>, 1514–1524 (2024). </a:t>
            </a:r>
            <a:r>
              <a:rPr lang="en-US" sz="1100">
                <a:hlinkClick r:id="rId6"/>
              </a:rPr>
              <a:t>https://doi.org/10.1038/s41592-024-02272-z</a:t>
            </a:r>
            <a:endParaRPr lang="en-US" sz="1100">
              <a:ea typeface="Calibri"/>
              <a:cs typeface="Calibri"/>
            </a:endParaRPr>
          </a:p>
        </p:txBody>
      </p:sp>
      <p:pic>
        <p:nvPicPr>
          <p:cNvPr id="19" name="media-1">
            <a:hlinkClick r:id="" action="ppaction://media"/>
            <a:extLst>
              <a:ext uri="{FF2B5EF4-FFF2-40B4-BE49-F238E27FC236}">
                <a16:creationId xmlns:a16="http://schemas.microsoft.com/office/drawing/2014/main" id="{DF6D10D0-EA18-C5CA-B18D-F74FF0AE5D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60869" y="1008807"/>
            <a:ext cx="3982182" cy="18491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2669D6-AF36-2F73-FDA5-69EA2615249C}"/>
              </a:ext>
            </a:extLst>
          </p:cNvPr>
          <p:cNvSpPr txBox="1"/>
          <p:nvPr/>
        </p:nvSpPr>
        <p:spPr>
          <a:xfrm>
            <a:off x="4580306" y="2858813"/>
            <a:ext cx="274320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50" b="1">
                <a:latin typeface="Roboto Mono"/>
                <a:ea typeface="Roboto Mono"/>
              </a:rPr>
              <a:t>PDB ID: 7B3A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0678A-3AF2-411C-F4E2-24568BD59C0A}"/>
              </a:ext>
            </a:extLst>
          </p:cNvPr>
          <p:cNvSpPr txBox="1"/>
          <p:nvPr/>
        </p:nvSpPr>
        <p:spPr>
          <a:xfrm>
            <a:off x="652405" y="2856464"/>
            <a:ext cx="2743200" cy="315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50" b="1">
                <a:latin typeface="Roboto Mono"/>
              </a:rPr>
              <a:t>PDB ID: 7RDT</a:t>
            </a:r>
            <a:endParaRPr lang="en-GB" sz="1450">
              <a:latin typeface="Roboto Mono"/>
              <a:ea typeface="Roboto Mono"/>
            </a:endParaRPr>
          </a:p>
        </p:txBody>
      </p:sp>
      <p:pic>
        <p:nvPicPr>
          <p:cNvPr id="2" name="media-5">
            <a:hlinkClick r:id="" action="ppaction://media"/>
            <a:extLst>
              <a:ext uri="{FF2B5EF4-FFF2-40B4-BE49-F238E27FC236}">
                <a16:creationId xmlns:a16="http://schemas.microsoft.com/office/drawing/2014/main" id="{D4950036-9CC5-2009-CAA2-5892C348BB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31" y="1006778"/>
            <a:ext cx="3983568" cy="1851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4FAA9-8502-5708-CB9C-3E42456E08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756" y="3226493"/>
            <a:ext cx="2743199" cy="1915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CEB10-8911-11FF-A243-96F50B351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3947" y="3316180"/>
            <a:ext cx="5350190" cy="182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F4C7C-3F4C-6C88-37EC-A1D084431F53}"/>
              </a:ext>
            </a:extLst>
          </p:cNvPr>
          <p:cNvSpPr txBox="1"/>
          <p:nvPr/>
        </p:nvSpPr>
        <p:spPr>
          <a:xfrm>
            <a:off x="7954240" y="3763736"/>
            <a:ext cx="119495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Confidence metrics: </a:t>
            </a:r>
            <a:r>
              <a:rPr lang="en-US" sz="1200"/>
              <a:t>Dr Michael Healy, '</a:t>
            </a:r>
            <a:r>
              <a:rPr lang="en-US" sz="1200">
                <a:hlinkClick r:id="rId11"/>
              </a:rPr>
              <a:t>AlphaFold2 How-To Guide</a:t>
            </a:r>
            <a:r>
              <a:rPr lang="en-US" sz="1200"/>
              <a:t>' </a:t>
            </a:r>
            <a:r>
              <a:rPr lang="en-US" sz="1200">
                <a:ea typeface="+mn-lt"/>
                <a:cs typeface="+mn-lt"/>
              </a:rPr>
              <a:t> </a:t>
            </a:r>
            <a:endParaRPr lang="en-GB" sz="65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02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83404B1-19C7-382E-5457-4FF2D940FDC8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GPUs </a:t>
            </a:r>
            <a:r>
              <a:rPr lang="en-US" sz="2400">
                <a:latin typeface="Clancy"/>
                <a:ea typeface="+mn-ea"/>
                <a:cs typeface="+mn-cs"/>
              </a:rPr>
              <a:t>– Multiply things </a:t>
            </a:r>
            <a:r>
              <a:rPr lang="en-US" sz="2400" i="1" u="sng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really</a:t>
            </a:r>
            <a:r>
              <a:rPr lang="en-US" sz="2400" i="1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2400">
                <a:latin typeface="Clancy"/>
                <a:ea typeface="+mn-ea"/>
                <a:cs typeface="+mn-cs"/>
              </a:rPr>
              <a:t>fast</a:t>
            </a:r>
            <a:endParaRPr lang="en-US" sz="2400">
              <a:solidFill>
                <a:srgbClr val="000000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13500C05-8AD5-68E4-6E05-8CDCCE00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5" y="1346396"/>
            <a:ext cx="2875761" cy="2125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B22AEC-11D2-22D0-4CAB-D45114E0C9C1}"/>
                  </a:ext>
                </a:extLst>
              </p14:cNvPr>
              <p14:cNvContentPartPr/>
              <p14:nvPr/>
            </p14:nvContentPartPr>
            <p14:xfrm>
              <a:off x="385426" y="1317144"/>
              <a:ext cx="2732719" cy="186632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B22AEC-11D2-22D0-4CAB-D45114E0C9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429" y="1299147"/>
                <a:ext cx="2768354" cy="1901962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89FEA99-9CFE-DB19-BD31-268D80903FE5}"/>
              </a:ext>
            </a:extLst>
          </p:cNvPr>
          <p:cNvSpPr txBox="1"/>
          <p:nvPr/>
        </p:nvSpPr>
        <p:spPr>
          <a:xfrm>
            <a:off x="3053862" y="1117113"/>
            <a:ext cx="4594467" cy="1334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ea typeface="Calibri"/>
                <a:cs typeface="Calibri"/>
              </a:rPr>
              <a:t>Now </a:t>
            </a:r>
            <a:r>
              <a:rPr lang="en-GB" sz="2000" b="1">
                <a:solidFill>
                  <a:schemeClr val="accent6"/>
                </a:solidFill>
                <a:ea typeface="Calibri"/>
                <a:cs typeface="Calibri"/>
              </a:rPr>
              <a:t>100 billion transistors</a:t>
            </a:r>
            <a:r>
              <a:rPr lang="en-GB" sz="2000" b="1">
                <a:solidFill>
                  <a:srgbClr val="7F7F7F"/>
                </a:solidFill>
                <a:ea typeface="Calibri"/>
                <a:cs typeface="Calibri"/>
              </a:rPr>
              <a:t> </a:t>
            </a:r>
            <a:r>
              <a:rPr lang="en-GB" sz="2000" b="1">
                <a:ea typeface="Calibri"/>
                <a:cs typeface="Calibri"/>
              </a:rPr>
              <a:t>in </a:t>
            </a:r>
            <a:r>
              <a:rPr lang="en-GB" sz="2000" b="1" i="1" u="sng">
                <a:ea typeface="Calibri"/>
                <a:cs typeface="Calibri"/>
              </a:rPr>
              <a:t>each</a:t>
            </a:r>
            <a:r>
              <a:rPr lang="en-GB" sz="2000" b="1" i="1">
                <a:ea typeface="Calibri"/>
                <a:cs typeface="Calibri"/>
              </a:rPr>
              <a:t> </a:t>
            </a:r>
            <a:r>
              <a:rPr lang="en-GB" sz="2000" b="1">
                <a:solidFill>
                  <a:schemeClr val="accent6"/>
                </a:solidFill>
                <a:ea typeface="Calibri"/>
                <a:cs typeface="Calibri"/>
              </a:rPr>
              <a:t>GPU</a:t>
            </a:r>
            <a:endParaRPr lang="en-US" sz="650">
              <a:solidFill>
                <a:schemeClr val="accent6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800">
                <a:solidFill>
                  <a:schemeClr val="accent2"/>
                </a:solidFill>
                <a:cs typeface="Arial"/>
              </a:rPr>
              <a:t>100s of trillions</a:t>
            </a:r>
            <a:r>
              <a:rPr lang="en-GB" sz="1800">
                <a:cs typeface="Arial"/>
              </a:rPr>
              <a:t> multiplies </a:t>
            </a:r>
            <a:r>
              <a:rPr lang="en-GB" sz="1800" i="1">
                <a:cs typeface="Arial"/>
              </a:rPr>
              <a:t>each second</a:t>
            </a:r>
            <a:endParaRPr lang="en-GB" sz="1800">
              <a:ea typeface="Calibri" panose="020F0502020204030204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800">
                <a:cs typeface="Arial"/>
              </a:rPr>
              <a:t> 93 million parameter network less scary </a:t>
            </a:r>
          </a:p>
          <a:p>
            <a:pPr marL="342900" indent="-342900">
              <a:buFont typeface="Arial,Sans-Serif"/>
              <a:buChar char="•"/>
            </a:pPr>
            <a:endParaRPr lang="en-GB" sz="1800">
              <a:ea typeface="Calibri"/>
              <a:cs typeface="Arial"/>
            </a:endParaRPr>
          </a:p>
          <a:p>
            <a:endParaRPr lang="en-GB"/>
          </a:p>
        </p:txBody>
      </p:sp>
      <p:pic>
        <p:nvPicPr>
          <p:cNvPr id="19" name="Picture 18" descr="https://ei.marketwatch.com/Multimedia/2020/08/17/Photos/ZH/MW-IM660_nvidia_20200817160815_ZH.jpg?uuid=6284c87c-e0c5-11ea-8e02-9c8e992d421e">
            <a:extLst>
              <a:ext uri="{FF2B5EF4-FFF2-40B4-BE49-F238E27FC236}">
                <a16:creationId xmlns:a16="http://schemas.microsoft.com/office/drawing/2014/main" id="{09ED03EF-9122-DC38-F438-801E40BD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787" y="2143894"/>
            <a:ext cx="2382544" cy="1322264"/>
          </a:xfrm>
          <a:prstGeom prst="rect">
            <a:avLst/>
          </a:prstGeom>
        </p:spPr>
      </p:pic>
      <p:pic>
        <p:nvPicPr>
          <p:cNvPr id="20" name="Picture 19" descr="https://www.siliconmechanics.com/wwwinc/images/solutions/a100/nvidia_a100.png">
            <a:extLst>
              <a:ext uri="{FF2B5EF4-FFF2-40B4-BE49-F238E27FC236}">
                <a16:creationId xmlns:a16="http://schemas.microsoft.com/office/drawing/2014/main" id="{8165E7A9-BFCA-650A-BF16-DEA72D6C9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" y="7082"/>
            <a:ext cx="1937238" cy="1333988"/>
          </a:xfrm>
          <a:prstGeom prst="rect">
            <a:avLst/>
          </a:prstGeom>
        </p:spPr>
      </p:pic>
      <p:pic>
        <p:nvPicPr>
          <p:cNvPr id="21" name="Picture 20" descr="A close up of a computer&#10;&#10;Description automatically generated">
            <a:extLst>
              <a:ext uri="{FF2B5EF4-FFF2-40B4-BE49-F238E27FC236}">
                <a16:creationId xmlns:a16="http://schemas.microsoft.com/office/drawing/2014/main" id="{B0A6F537-1711-7385-7CB8-21FA5FF6A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563" y="330200"/>
            <a:ext cx="1666914" cy="11224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7CCC8E-76E7-F860-908E-F0CB392FF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398" y="85969"/>
            <a:ext cx="2034935" cy="18698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CF9EBE-FBEE-35D4-46CB-0BEE6949963A}"/>
              </a:ext>
            </a:extLst>
          </p:cNvPr>
          <p:cNvSpPr txBox="1"/>
          <p:nvPr/>
        </p:nvSpPr>
        <p:spPr>
          <a:xfrm>
            <a:off x="5290087" y="2137576"/>
            <a:ext cx="2350578" cy="1328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solidFill>
                  <a:schemeClr val="accent6"/>
                </a:solidFill>
                <a:ea typeface="Calibri"/>
                <a:cs typeface="Calibri"/>
              </a:rPr>
              <a:t>NVIDIA </a:t>
            </a:r>
            <a:r>
              <a:rPr lang="en-GB" sz="2000" b="1">
                <a:solidFill>
                  <a:srgbClr val="000000"/>
                </a:solidFill>
                <a:ea typeface="Calibri"/>
                <a:cs typeface="Calibri"/>
              </a:rPr>
              <a:t>- </a:t>
            </a:r>
            <a:r>
              <a:rPr lang="en-GB" sz="2000" b="1">
                <a:solidFill>
                  <a:schemeClr val="accent2"/>
                </a:solidFill>
                <a:ea typeface="Calibri"/>
                <a:cs typeface="Calibri"/>
              </a:rPr>
              <a:t>AMD</a:t>
            </a:r>
          </a:p>
          <a:p>
            <a:pPr marL="342900" indent="-342900">
              <a:buFont typeface="Arial,Sans-Serif"/>
              <a:buChar char="•"/>
            </a:pPr>
            <a:r>
              <a:rPr lang="en-GB" sz="1800">
                <a:cs typeface="Arial"/>
              </a:rPr>
              <a:t>Both design GPUs</a:t>
            </a:r>
            <a:endParaRPr lang="en-GB" sz="1800">
              <a:ea typeface="Calibri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800">
                <a:ea typeface="Calibri"/>
                <a:cs typeface="Arial"/>
              </a:rPr>
              <a:t>½ of NVIDIA are</a:t>
            </a:r>
            <a:br>
              <a:rPr lang="en-GB" sz="1800">
                <a:ea typeface="Calibri"/>
                <a:cs typeface="Arial"/>
              </a:rPr>
            </a:br>
            <a:r>
              <a:rPr lang="en-GB" sz="1800">
                <a:ea typeface="Calibri"/>
                <a:cs typeface="Arial"/>
              </a:rPr>
              <a:t>software engineers</a:t>
            </a:r>
          </a:p>
          <a:p>
            <a:endParaRPr lang="en-GB">
              <a:ea typeface="Calibri"/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905B5-8BE8-F37C-6306-DC3CC7E40794}"/>
              </a:ext>
            </a:extLst>
          </p:cNvPr>
          <p:cNvSpPr txBox="1"/>
          <p:nvPr/>
        </p:nvSpPr>
        <p:spPr>
          <a:xfrm>
            <a:off x="0" y="3582865"/>
            <a:ext cx="51874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We </a:t>
            </a:r>
            <a:r>
              <a:rPr lang="en-GB" sz="2000" b="1">
                <a:solidFill>
                  <a:srgbClr val="000000"/>
                </a:solidFill>
              </a:rPr>
              <a:t>can't keep GPUs busy! </a:t>
            </a:r>
            <a:r>
              <a:rPr lang="en-GB" sz="2000">
                <a:solidFill>
                  <a:srgbClr val="000000"/>
                </a:solidFill>
              </a:rPr>
              <a:t>They are </a:t>
            </a:r>
            <a:r>
              <a:rPr lang="en-GB" sz="2000" i="1">
                <a:solidFill>
                  <a:schemeClr val="accent2"/>
                </a:solidFill>
              </a:rPr>
              <a:t>so fast</a:t>
            </a:r>
            <a:endParaRPr lang="en-GB" sz="2000">
              <a:solidFill>
                <a:schemeClr val="accent2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DA25A-EA5C-3050-3F5D-CBD89591C8F2}"/>
              </a:ext>
            </a:extLst>
          </p:cNvPr>
          <p:cNvSpPr txBox="1"/>
          <p:nvPr/>
        </p:nvSpPr>
        <p:spPr>
          <a:xfrm>
            <a:off x="8793" y="3873012"/>
            <a:ext cx="76229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GB" sz="1800">
                <a:cs typeface="Arial"/>
              </a:rPr>
              <a:t>GPU calculations x50 faster than CPU. </a:t>
            </a:r>
            <a:r>
              <a:rPr lang="en-GB" sz="1800">
                <a:solidFill>
                  <a:schemeClr val="accent6"/>
                </a:solidFill>
                <a:cs typeface="Arial"/>
              </a:rPr>
              <a:t>2 hrs</a:t>
            </a:r>
            <a:r>
              <a:rPr lang="en-GB" sz="1800">
                <a:cs typeface="Arial"/>
              </a:rPr>
              <a:t> vs </a:t>
            </a:r>
            <a:r>
              <a:rPr lang="en-GB" sz="1800">
                <a:solidFill>
                  <a:schemeClr val="accent2"/>
                </a:solidFill>
                <a:cs typeface="Arial"/>
              </a:rPr>
              <a:t>5 days</a:t>
            </a:r>
          </a:p>
          <a:p>
            <a:pPr marL="342900" indent="-342900">
              <a:buFont typeface="Arial,Sans-Serif"/>
              <a:buChar char="•"/>
            </a:pPr>
            <a:r>
              <a:rPr lang="en-GB" sz="1800" b="1" err="1">
                <a:solidFill>
                  <a:schemeClr val="accent6"/>
                </a:solidFill>
                <a:ea typeface="Calibri"/>
                <a:cs typeface="Arial"/>
              </a:rPr>
              <a:t>ESMFold</a:t>
            </a:r>
            <a:r>
              <a:rPr lang="en-GB" sz="1800" b="1">
                <a:solidFill>
                  <a:schemeClr val="accent6"/>
                </a:solidFill>
                <a:ea typeface="Calibri"/>
                <a:cs typeface="Arial"/>
              </a:rPr>
              <a:t> </a:t>
            </a:r>
            <a:r>
              <a:rPr lang="en-GB" sz="1800">
                <a:ea typeface="Calibri"/>
                <a:cs typeface="Arial"/>
              </a:rPr>
              <a:t>is pure </a:t>
            </a:r>
            <a:r>
              <a:rPr lang="en-GB" sz="1800">
                <a:solidFill>
                  <a:schemeClr val="accent6"/>
                </a:solidFill>
                <a:ea typeface="Calibri"/>
                <a:cs typeface="Arial"/>
              </a:rPr>
              <a:t>GPU</a:t>
            </a:r>
            <a:r>
              <a:rPr lang="en-GB" sz="1800">
                <a:ea typeface="Calibri"/>
                <a:cs typeface="Arial"/>
              </a:rPr>
              <a:t>. </a:t>
            </a:r>
            <a:r>
              <a:rPr lang="en-GB" sz="1800" b="1">
                <a:solidFill>
                  <a:schemeClr val="accent2"/>
                </a:solidFill>
                <a:ea typeface="Calibri"/>
                <a:cs typeface="Arial"/>
              </a:rPr>
              <a:t>AlphaFold </a:t>
            </a:r>
            <a:r>
              <a:rPr lang="en-GB" sz="1800" err="1">
                <a:ea typeface="Calibri"/>
                <a:cs typeface="Arial"/>
              </a:rPr>
              <a:t>GPU+CPU+</a:t>
            </a:r>
            <a:r>
              <a:rPr lang="en-GB" sz="1800" err="1">
                <a:solidFill>
                  <a:schemeClr val="accent2"/>
                </a:solidFill>
                <a:ea typeface="Calibri"/>
                <a:cs typeface="Arial"/>
              </a:rPr>
              <a:t>file</a:t>
            </a:r>
            <a:r>
              <a:rPr lang="en-GB" sz="1800">
                <a:solidFill>
                  <a:schemeClr val="accent2"/>
                </a:solidFill>
                <a:ea typeface="Calibri"/>
                <a:cs typeface="Arial"/>
              </a:rPr>
              <a:t> </a:t>
            </a:r>
            <a:r>
              <a:rPr lang="en-GB" sz="1800" err="1">
                <a:solidFill>
                  <a:schemeClr val="accent2"/>
                </a:solidFill>
                <a:ea typeface="Calibri"/>
                <a:cs typeface="Arial"/>
              </a:rPr>
              <a:t>retrival</a:t>
            </a:r>
            <a:r>
              <a:rPr lang="en-GB" sz="1800">
                <a:ea typeface="Calibri"/>
                <a:cs typeface="Arial"/>
              </a:rPr>
              <a:t>. </a:t>
            </a:r>
          </a:p>
          <a:p>
            <a:pPr marL="514350" lvl="1" indent="-342900">
              <a:buFont typeface="Courier New"/>
              <a:buChar char="o"/>
            </a:pPr>
            <a:r>
              <a:rPr lang="en-GB" sz="1800">
                <a:solidFill>
                  <a:srgbClr val="7030A0"/>
                </a:solidFill>
                <a:ea typeface="Calibri"/>
                <a:cs typeface="Arial"/>
              </a:rPr>
              <a:t>613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proteome </a:t>
            </a:r>
            <a:r>
              <a:rPr lang="en-GB" sz="1800">
                <a:solidFill>
                  <a:schemeClr val="accent6"/>
                </a:solidFill>
                <a:ea typeface="Calibri"/>
                <a:cs typeface="Arial"/>
              </a:rPr>
              <a:t>8 hrs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vs </a:t>
            </a:r>
            <a:r>
              <a:rPr lang="en-GB" sz="1800">
                <a:solidFill>
                  <a:schemeClr val="accent2"/>
                </a:solidFill>
                <a:ea typeface="Calibri"/>
                <a:cs typeface="Arial"/>
              </a:rPr>
              <a:t>22 days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. </a:t>
            </a:r>
            <a:r>
              <a:rPr lang="en-GB" sz="1800">
                <a:solidFill>
                  <a:srgbClr val="7030A0"/>
                </a:solidFill>
                <a:ea typeface="Calibri"/>
                <a:cs typeface="Arial"/>
              </a:rPr>
              <a:t>4,622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</a:t>
            </a:r>
            <a:r>
              <a:rPr lang="en-GB" sz="1800" err="1">
                <a:solidFill>
                  <a:srgbClr val="000000"/>
                </a:solidFill>
                <a:ea typeface="Calibri"/>
                <a:cs typeface="Arial"/>
              </a:rPr>
              <a:t>protoeome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</a:t>
            </a:r>
            <a:r>
              <a:rPr lang="en-GB" sz="1800">
                <a:solidFill>
                  <a:schemeClr val="accent6"/>
                </a:solidFill>
                <a:ea typeface="Calibri"/>
                <a:cs typeface="Arial"/>
              </a:rPr>
              <a:t>10 days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vs </a:t>
            </a:r>
            <a:r>
              <a:rPr lang="en-GB" sz="1800">
                <a:solidFill>
                  <a:schemeClr val="accent2"/>
                </a:solidFill>
                <a:ea typeface="Calibri"/>
                <a:cs typeface="Arial"/>
              </a:rPr>
              <a:t>??</a:t>
            </a:r>
            <a:r>
              <a:rPr lang="en-GB" sz="1800">
                <a:solidFill>
                  <a:srgbClr val="000000"/>
                </a:solidFill>
                <a:ea typeface="Calibri"/>
                <a:cs typeface="Arial"/>
              </a:rPr>
              <a:t> (2 years)</a:t>
            </a:r>
          </a:p>
          <a:p>
            <a:pPr marL="342900" indent="-342900">
              <a:buFont typeface="Arial,Sans-Serif"/>
              <a:buChar char="•"/>
            </a:pPr>
            <a:endParaRPr lang="en-GB" sz="1800">
              <a:solidFill>
                <a:schemeClr val="accent2"/>
              </a:solidFill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5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3" grpId="1"/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62E1C3-F529-734C-4C82-78F9C2F782B2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i="1">
                <a:latin typeface="Clancy"/>
                <a:ea typeface="+mn-ea"/>
                <a:cs typeface="+mn-cs"/>
              </a:rPr>
              <a:t>Where to turn? - </a:t>
            </a:r>
            <a:r>
              <a:rPr lang="en-US" sz="2000" i="1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Galaxy</a:t>
            </a:r>
            <a:r>
              <a:rPr lang="en-US" sz="2000" i="1">
                <a:latin typeface="Clancy"/>
                <a:ea typeface="+mn-ea"/>
                <a:cs typeface="+mn-cs"/>
              </a:rPr>
              <a:t>, </a:t>
            </a:r>
            <a:r>
              <a:rPr lang="en-US" sz="2000" i="1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Uni </a:t>
            </a:r>
            <a:r>
              <a:rPr lang="en-US" sz="2000" i="1">
                <a:latin typeface="Clancy"/>
                <a:ea typeface="+mn-ea"/>
                <a:cs typeface="+mn-cs"/>
              </a:rPr>
              <a:t>compute cluster, </a:t>
            </a:r>
            <a:r>
              <a:rPr lang="en-US" sz="2000" i="1" err="1">
                <a:solidFill>
                  <a:srgbClr val="7030A0"/>
                </a:solidFill>
                <a:latin typeface="Clancy"/>
                <a:ea typeface="+mn-ea"/>
                <a:cs typeface="+mn-cs"/>
              </a:rPr>
              <a:t>proteinfold</a:t>
            </a:r>
            <a:endParaRPr lang="en-US" sz="2000" i="1" err="1">
              <a:solidFill>
                <a:srgbClr val="7030A0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98546717-BEDF-D961-F573-B5DEF17561F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3756" y="442029"/>
            <a:ext cx="6751864" cy="143852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5A96240B-8E08-0496-87D1-661437B58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87" y="2277442"/>
            <a:ext cx="3812858" cy="2265998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9368BD-F031-4BB3-5F72-CF336EDFC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33" y="2049342"/>
            <a:ext cx="3371850" cy="2995613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84435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62E1C3-F529-734C-4C82-78F9C2F782B2}"/>
              </a:ext>
            </a:extLst>
          </p:cNvPr>
          <p:cNvSpPr txBox="1">
            <a:spLocks/>
          </p:cNvSpPr>
          <p:nvPr/>
        </p:nvSpPr>
        <p:spPr>
          <a:xfrm>
            <a:off x="-655" y="-514"/>
            <a:ext cx="7964385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i="1">
                <a:latin typeface="Clancy"/>
                <a:ea typeface="+mn-ea"/>
                <a:cs typeface="+mn-cs"/>
              </a:rPr>
              <a:t>How to run? -</a:t>
            </a:r>
            <a:r>
              <a:rPr lang="en-US" sz="2400">
                <a:latin typeface="Clancy"/>
                <a:ea typeface="+mn-ea"/>
                <a:cs typeface="+mn-cs"/>
              </a:rPr>
              <a:t> 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Install </a:t>
            </a:r>
            <a:r>
              <a:rPr lang="en-US" sz="2400" err="1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ESMFold</a:t>
            </a:r>
            <a:r>
              <a:rPr lang="en-US" sz="2400">
                <a:solidFill>
                  <a:srgbClr val="000000"/>
                </a:solidFill>
                <a:latin typeface="Clancy"/>
                <a:ea typeface="+mn-ea"/>
                <a:cs typeface="+mn-cs"/>
              </a:rPr>
              <a:t>, point at FASTA file</a:t>
            </a:r>
            <a:endParaRPr lang="en-US" sz="2000">
              <a:solidFill>
                <a:schemeClr val="accent2"/>
              </a:solidFill>
              <a:latin typeface="Clancy"/>
              <a:ea typeface="+mn-ea"/>
              <a:cs typeface="Calibri Ligh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A41FB9-6AC9-DA75-0F23-0A12AD8B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335" y="591057"/>
            <a:ext cx="4572000" cy="1560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A95D2-103D-DC6D-CDE4-8FD9E858F676}"/>
              </a:ext>
            </a:extLst>
          </p:cNvPr>
          <p:cNvSpPr txBox="1"/>
          <p:nvPr/>
        </p:nvSpPr>
        <p:spPr>
          <a:xfrm>
            <a:off x="29251" y="694035"/>
            <a:ext cx="35113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ea typeface="Calibri"/>
                <a:cs typeface="Calibri"/>
              </a:rPr>
              <a:t>A) Use website</a:t>
            </a:r>
            <a:r>
              <a:rPr lang="en-GB" sz="2000" b="1">
                <a:solidFill>
                  <a:schemeClr val="tx1">
                    <a:lumMod val="49000"/>
                    <a:lumOff val="51000"/>
                  </a:schemeClr>
                </a:solidFill>
                <a:ea typeface="Calibri"/>
                <a:cs typeface="Calibri"/>
              </a:rPr>
              <a:t> (1-10 </a:t>
            </a:r>
            <a:r>
              <a:rPr lang="en-GB" sz="2000" b="1" err="1">
                <a:solidFill>
                  <a:schemeClr val="tx1">
                    <a:lumMod val="49000"/>
                    <a:lumOff val="51000"/>
                  </a:schemeClr>
                </a:solidFill>
                <a:ea typeface="Calibri"/>
                <a:cs typeface="Calibri"/>
              </a:rPr>
              <a:t>prots</a:t>
            </a:r>
            <a:r>
              <a:rPr lang="en-GB" sz="2000" b="1">
                <a:solidFill>
                  <a:schemeClr val="tx1">
                    <a:lumMod val="49000"/>
                    <a:lumOff val="51000"/>
                  </a:schemeClr>
                </a:solidFill>
                <a:ea typeface="Calibri"/>
                <a:cs typeface="Calibri"/>
              </a:rPr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EFE2A-9D98-9086-5680-CB2ED0841EF1}"/>
              </a:ext>
            </a:extLst>
          </p:cNvPr>
          <p:cNvSpPr txBox="1"/>
          <p:nvPr/>
        </p:nvSpPr>
        <p:spPr>
          <a:xfrm>
            <a:off x="-24938" y="1106372"/>
            <a:ext cx="31025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30000">
                <a:solidFill>
                  <a:schemeClr val="accent1"/>
                </a:solidFill>
                <a:latin typeface="Roboto Mono"/>
                <a:ea typeface="+mn-lt"/>
                <a:cs typeface="+mn-lt"/>
              </a:rPr>
              <a:t>esmatlas.com/</a:t>
            </a:r>
            <a:r>
              <a:rPr lang="en-US" sz="1600" baseline="30000" err="1">
                <a:solidFill>
                  <a:schemeClr val="accent1"/>
                </a:solidFill>
                <a:latin typeface="Roboto Mono"/>
                <a:ea typeface="+mn-lt"/>
                <a:cs typeface="+mn-lt"/>
              </a:rPr>
              <a:t>resources?action</a:t>
            </a:r>
            <a:r>
              <a:rPr lang="en-US" sz="1600" baseline="30000">
                <a:solidFill>
                  <a:schemeClr val="accent1"/>
                </a:solidFill>
                <a:latin typeface="Roboto Mono"/>
                <a:ea typeface="+mn-lt"/>
                <a:cs typeface="+mn-lt"/>
              </a:rPr>
              <a:t>=fold</a:t>
            </a:r>
            <a:endParaRPr lang="en-US" sz="1600">
              <a:solidFill>
                <a:schemeClr val="accent1"/>
              </a:solidFill>
              <a:latin typeface="Roboto Mono"/>
              <a:ea typeface="Roboto Mon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052EC-582C-A2F0-2256-1CA544CEC59C}"/>
              </a:ext>
            </a:extLst>
          </p:cNvPr>
          <p:cNvSpPr txBox="1"/>
          <p:nvPr/>
        </p:nvSpPr>
        <p:spPr>
          <a:xfrm>
            <a:off x="29181" y="2375015"/>
            <a:ext cx="7087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B) Use website on the command line</a:t>
            </a:r>
            <a:r>
              <a:rPr lang="en-GB" sz="2000" b="1">
                <a:solidFill>
                  <a:srgbClr val="828282"/>
                </a:solidFill>
              </a:rPr>
              <a:t> (10-100 </a:t>
            </a:r>
            <a:r>
              <a:rPr lang="en-GB" sz="2000" b="1" err="1">
                <a:solidFill>
                  <a:srgbClr val="828282"/>
                </a:solidFill>
              </a:rPr>
              <a:t>prots</a:t>
            </a:r>
            <a:r>
              <a:rPr lang="en-GB" sz="2000" b="1">
                <a:solidFill>
                  <a:srgbClr val="828282"/>
                </a:solidFill>
              </a:rPr>
              <a:t>) </a:t>
            </a:r>
            <a:r>
              <a:rPr lang="en-US" sz="2000"/>
              <a:t>​</a:t>
            </a: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44DA062-3142-03F6-0E68-78F9BE65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2774862"/>
            <a:ext cx="7688580" cy="355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AC348F-D1D1-7E68-D567-A82590259FEA}"/>
              </a:ext>
            </a:extLst>
          </p:cNvPr>
          <p:cNvSpPr txBox="1"/>
          <p:nvPr/>
        </p:nvSpPr>
        <p:spPr>
          <a:xfrm>
            <a:off x="16329" y="3241221"/>
            <a:ext cx="784958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C) Install on a GPU server </a:t>
            </a:r>
            <a:r>
              <a:rPr lang="en-GB" sz="2000" b="1">
                <a:solidFill>
                  <a:srgbClr val="828282"/>
                </a:solidFill>
              </a:rPr>
              <a:t>(100-1,000s </a:t>
            </a:r>
            <a:r>
              <a:rPr lang="en-GB" sz="2000" b="1" err="1">
                <a:solidFill>
                  <a:srgbClr val="828282"/>
                </a:solidFill>
              </a:rPr>
              <a:t>prots</a:t>
            </a:r>
            <a:r>
              <a:rPr lang="en-GB" sz="2000" b="1">
                <a:solidFill>
                  <a:srgbClr val="828282"/>
                </a:solidFill>
              </a:rPr>
              <a:t>) [~10 minutes] </a:t>
            </a:r>
            <a:r>
              <a:rPr lang="en-US" sz="2000"/>
              <a:t>​</a:t>
            </a:r>
            <a:r>
              <a:rPr lang="en-GB" sz="2000">
                <a:ea typeface="Calibri"/>
                <a:cs typeface="Calibri"/>
              </a:rPr>
              <a:t>​</a:t>
            </a:r>
            <a:endParaRPr lang="en-GB"/>
          </a:p>
        </p:txBody>
      </p:sp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CE2685F-D8F8-DD65-355C-96BB92AF7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" y="3642364"/>
            <a:ext cx="4572000" cy="532960"/>
          </a:xfrm>
          <a:prstGeom prst="rect">
            <a:avLst/>
          </a:prstGeom>
        </p:spPr>
      </p:pic>
      <p:pic>
        <p:nvPicPr>
          <p:cNvPr id="11" name="Picture 10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7E3FAA63-6255-6EC0-B83B-084E63B1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3881"/>
            <a:ext cx="4572000" cy="343492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E238F89-6A0C-E868-F633-8879B24E2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" y="4524071"/>
            <a:ext cx="7949045" cy="377897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882EE3ED-50B7-9636-8878-984CE4A36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909" y="3698231"/>
            <a:ext cx="3280560" cy="649070"/>
          </a:xfrm>
          <a:prstGeom prst="rect">
            <a:avLst/>
          </a:prstGeom>
        </p:spPr>
      </p:pic>
      <p:pic>
        <p:nvPicPr>
          <p:cNvPr id="9" name="Picture 8" descr="A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11ED8875-A2BE-1458-C9B0-D006ABB7B5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560000">
            <a:off x="6390409" y="1267691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9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62E1C3-F529-734C-4C82-78F9C2F782B2}"/>
              </a:ext>
            </a:extLst>
          </p:cNvPr>
          <p:cNvSpPr txBox="1">
            <a:spLocks/>
          </p:cNvSpPr>
          <p:nvPr/>
        </p:nvSpPr>
        <p:spPr>
          <a:xfrm>
            <a:off x="-720" y="-92005"/>
            <a:ext cx="7964385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0480" tIns="15240" rIns="30480" bIns="1524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6096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524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800" i="1">
                <a:latin typeface="Clancy"/>
                <a:ea typeface="+mn-ea"/>
                <a:cs typeface="+mn-cs"/>
              </a:rPr>
              <a:t>Whole proteome?</a:t>
            </a:r>
            <a:r>
              <a:rPr lang="en-US" sz="2400" i="1">
                <a:latin typeface="Clancy"/>
                <a:ea typeface="+mn-ea"/>
                <a:cs typeface="+mn-cs"/>
              </a:rPr>
              <a:t> </a:t>
            </a:r>
            <a:r>
              <a:rPr lang="en-US" sz="2400">
                <a:latin typeface="Clancy"/>
                <a:ea typeface="+mn-ea"/>
                <a:cs typeface="+mn-cs"/>
              </a:rPr>
              <a:t> </a:t>
            </a:r>
            <a:br>
              <a:rPr lang="en-US" sz="2400">
                <a:latin typeface="Clancy"/>
                <a:ea typeface="+mn-ea"/>
                <a:cs typeface="+mn-cs"/>
              </a:rPr>
            </a:br>
            <a:r>
              <a:rPr lang="en-US" sz="1600">
                <a:solidFill>
                  <a:schemeClr val="bg2">
                    <a:lumMod val="49000"/>
                  </a:schemeClr>
                </a:solidFill>
                <a:latin typeface="Clancy"/>
                <a:ea typeface="+mn-ea"/>
                <a:cs typeface="+mn-cs"/>
              </a:rPr>
              <a:t>All seqs</a:t>
            </a:r>
            <a:r>
              <a:rPr lang="en-US" sz="16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1600" err="1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ESMFold</a:t>
            </a:r>
            <a:r>
              <a:rPr lang="en-US" sz="16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1600">
                <a:solidFill>
                  <a:schemeClr val="bg2">
                    <a:lumMod val="49000"/>
                  </a:schemeClr>
                </a:solidFill>
                <a:latin typeface="Clancy"/>
                <a:ea typeface="+mn-ea"/>
                <a:cs typeface="+mn-cs"/>
              </a:rPr>
              <a:t>(&lt;900),</a:t>
            </a:r>
            <a:r>
              <a:rPr lang="en-US" sz="1600">
                <a:solidFill>
                  <a:schemeClr val="accent6"/>
                </a:solidFill>
                <a:latin typeface="Clancy"/>
                <a:ea typeface="+mn-ea"/>
                <a:cs typeface="+mn-cs"/>
              </a:rPr>
              <a:t> </a:t>
            </a:r>
            <a:r>
              <a:rPr lang="en-US" sz="1600">
                <a:solidFill>
                  <a:schemeClr val="accent2"/>
                </a:solidFill>
                <a:latin typeface="Clancy"/>
                <a:ea typeface="+mn-ea"/>
                <a:cs typeface="+mn-cs"/>
              </a:rPr>
              <a:t>AlphaFold2 </a:t>
            </a:r>
            <a:r>
              <a:rPr lang="en-US" sz="1600">
                <a:solidFill>
                  <a:schemeClr val="bg2">
                    <a:lumMod val="49000"/>
                  </a:schemeClr>
                </a:solidFill>
                <a:latin typeface="Clancy"/>
                <a:ea typeface="+mj-lt"/>
                <a:cs typeface="+mj-lt"/>
              </a:rPr>
              <a:t>(900-3,000),</a:t>
            </a:r>
            <a:r>
              <a:rPr lang="en-US" sz="1600">
                <a:solidFill>
                  <a:schemeClr val="accent2"/>
                </a:solidFill>
                <a:latin typeface="Clancy"/>
                <a:ea typeface="+mj-lt"/>
                <a:cs typeface="+mj-lt"/>
              </a:rPr>
              <a:t> </a:t>
            </a:r>
            <a:r>
              <a:rPr lang="en-US" sz="1600">
                <a:solidFill>
                  <a:srgbClr val="7030A0"/>
                </a:solidFill>
                <a:latin typeface="Clancy"/>
                <a:ea typeface="+mj-lt"/>
                <a:cs typeface="+mj-lt"/>
              </a:rPr>
              <a:t>AlphaFold3</a:t>
            </a:r>
            <a:r>
              <a:rPr lang="en-US" sz="1600">
                <a:solidFill>
                  <a:schemeClr val="accent2"/>
                </a:solidFill>
                <a:latin typeface="Clancy"/>
                <a:ea typeface="+mj-lt"/>
                <a:cs typeface="+mj-lt"/>
              </a:rPr>
              <a:t> </a:t>
            </a:r>
            <a:r>
              <a:rPr lang="en-US" sz="1600">
                <a:solidFill>
                  <a:schemeClr val="bg2">
                    <a:lumMod val="49000"/>
                  </a:schemeClr>
                </a:solidFill>
                <a:latin typeface="Clancy"/>
                <a:ea typeface="+mj-lt"/>
                <a:cs typeface="+mj-lt"/>
              </a:rPr>
              <a:t>(3,000+)</a:t>
            </a:r>
            <a:endParaRPr lang="en-US" sz="1600">
              <a:solidFill>
                <a:schemeClr val="bg2">
                  <a:lumMod val="49000"/>
                </a:schemeClr>
              </a:solidFill>
              <a:latin typeface="Clancy"/>
              <a:ea typeface="+mn-ea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36BD8-F59F-6BE4-54AF-D3B162782491}"/>
              </a:ext>
            </a:extLst>
          </p:cNvPr>
          <p:cNvSpPr txBox="1"/>
          <p:nvPr/>
        </p:nvSpPr>
        <p:spPr>
          <a:xfrm>
            <a:off x="5603748" y="-10192"/>
            <a:ext cx="41329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30000">
                <a:solidFill>
                  <a:schemeClr val="accent1"/>
                </a:solidFill>
                <a:ea typeface="+mn-lt"/>
                <a:cs typeface="+mn-lt"/>
              </a:rPr>
              <a:t>github.com/</a:t>
            </a:r>
            <a:r>
              <a:rPr lang="en-US" sz="1600" baseline="30000" err="1">
                <a:solidFill>
                  <a:schemeClr val="accent1"/>
                </a:solidFill>
                <a:ea typeface="+mn-lt"/>
                <a:cs typeface="+mn-lt"/>
              </a:rPr>
              <a:t>keiran-rowell-unsw</a:t>
            </a:r>
            <a:r>
              <a:rPr lang="en-US" sz="1600" baseline="30000">
                <a:solidFill>
                  <a:schemeClr val="accent1"/>
                </a:solidFill>
                <a:ea typeface="+mn-lt"/>
                <a:cs typeface="+mn-lt"/>
              </a:rPr>
              <a:t>/Loki-ASV2_in_silico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61745-D465-8EEB-A09F-81FBA0A066CA}"/>
              </a:ext>
            </a:extLst>
          </p:cNvPr>
          <p:cNvSpPr txBox="1"/>
          <p:nvPr/>
        </p:nvSpPr>
        <p:spPr>
          <a:xfrm>
            <a:off x="2109158" y="524648"/>
            <a:ext cx="45567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err="1">
                <a:solidFill>
                  <a:srgbClr val="70AD47"/>
                </a:solidFill>
                <a:latin typeface="Clancy"/>
              </a:rPr>
              <a:t>ESMFold</a:t>
            </a:r>
            <a:r>
              <a:rPr lang="en-US" sz="1600" b="1">
                <a:solidFill>
                  <a:srgbClr val="70AD47"/>
                </a:solidFill>
                <a:latin typeface="Clancy"/>
              </a:rPr>
              <a:t> </a:t>
            </a:r>
            <a:r>
              <a:rPr lang="en-US" sz="1600" b="1">
                <a:latin typeface="Clancy"/>
              </a:rPr>
              <a:t>–</a:t>
            </a:r>
            <a:r>
              <a:rPr lang="en-US" sz="1600" b="1">
                <a:solidFill>
                  <a:srgbClr val="70AD47"/>
                </a:solidFill>
                <a:latin typeface="Clancy"/>
              </a:rPr>
              <a:t> </a:t>
            </a:r>
            <a:r>
              <a:rPr lang="en-US" sz="1600">
                <a:latin typeface="Clancy"/>
              </a:rPr>
              <a:t>4378 </a:t>
            </a:r>
            <a:r>
              <a:rPr lang="en-US" sz="1600" err="1">
                <a:latin typeface="Clancy"/>
              </a:rPr>
              <a:t>prots</a:t>
            </a:r>
            <a:r>
              <a:rPr lang="en-US" sz="1600">
                <a:latin typeface="Clancy"/>
              </a:rPr>
              <a:t>, 10.5 </a:t>
            </a:r>
            <a:r>
              <a:rPr lang="en-US" sz="1600" err="1">
                <a:latin typeface="Clancy"/>
              </a:rPr>
              <a:t>hrs</a:t>
            </a:r>
            <a:endParaRPr lang="en-US" sz="1600">
              <a:latin typeface="Clancy"/>
              <a:ea typeface="Calibri"/>
              <a:cs typeface="Calibri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02CB633-33EB-1BDE-D001-7AE8B272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8" y="1817310"/>
            <a:ext cx="7972944" cy="814742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DF3F7D-C4BD-1123-1CC3-66BD2716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" y="790706"/>
            <a:ext cx="7962900" cy="1028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6C77CF-E113-397D-FB81-446DDA3E7737}"/>
              </a:ext>
            </a:extLst>
          </p:cNvPr>
          <p:cNvSpPr/>
          <p:nvPr/>
        </p:nvSpPr>
        <p:spPr>
          <a:xfrm>
            <a:off x="4448" y="1817821"/>
            <a:ext cx="7953389" cy="16644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999D3-127A-1092-6F30-958CA5A0FB9B}"/>
              </a:ext>
            </a:extLst>
          </p:cNvPr>
          <p:cNvSpPr txBox="1"/>
          <p:nvPr/>
        </p:nvSpPr>
        <p:spPr>
          <a:xfrm>
            <a:off x="1688720" y="2737779"/>
            <a:ext cx="45567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Clancy"/>
              </a:rPr>
              <a:t>AlphaFold2.3</a:t>
            </a:r>
            <a:r>
              <a:rPr lang="en-US" sz="1600" b="1">
                <a:solidFill>
                  <a:srgbClr val="70AD47"/>
                </a:solidFill>
                <a:latin typeface="Clancy"/>
              </a:rPr>
              <a:t> </a:t>
            </a:r>
            <a:r>
              <a:rPr lang="en-US" sz="1600">
                <a:latin typeface="Clancy"/>
              </a:rPr>
              <a:t>–</a:t>
            </a:r>
            <a:r>
              <a:rPr lang="en-US" sz="1600" b="1">
                <a:solidFill>
                  <a:srgbClr val="000000"/>
                </a:solidFill>
                <a:latin typeface="Clancy"/>
              </a:rPr>
              <a:t> </a:t>
            </a:r>
            <a:r>
              <a:rPr lang="en-US" sz="1600">
                <a:solidFill>
                  <a:srgbClr val="000000"/>
                </a:solidFill>
                <a:latin typeface="Clancy"/>
              </a:rPr>
              <a:t>160</a:t>
            </a:r>
            <a:r>
              <a:rPr lang="en-US" sz="1600">
                <a:latin typeface="Clancy"/>
              </a:rPr>
              <a:t> </a:t>
            </a:r>
            <a:r>
              <a:rPr lang="en-US" sz="1600" err="1">
                <a:latin typeface="Clancy"/>
              </a:rPr>
              <a:t>prots</a:t>
            </a:r>
            <a:r>
              <a:rPr lang="en-US" sz="1600">
                <a:latin typeface="Clancy"/>
              </a:rPr>
              <a:t>, 10.5 </a:t>
            </a:r>
            <a:r>
              <a:rPr lang="en-US" sz="1600" err="1">
                <a:latin typeface="Clancy"/>
              </a:rPr>
              <a:t>hrs</a:t>
            </a:r>
            <a:endParaRPr lang="en-US" sz="1600">
              <a:latin typeface="Clancy"/>
              <a:ea typeface="Calibri"/>
              <a:cs typeface="Calibri"/>
            </a:endParaRPr>
          </a:p>
        </p:txBody>
      </p:sp>
      <p:pic>
        <p:nvPicPr>
          <p:cNvPr id="12" name="Picture 11" descr="A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3AD8DC24-AE7E-5AF9-0B82-CDB8F829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60000">
            <a:off x="6390409" y="1267691"/>
            <a:ext cx="4114800" cy="308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9F8FD7-3DB4-AE83-A1DA-E00ACE07D5F8}"/>
              </a:ext>
            </a:extLst>
          </p:cNvPr>
          <p:cNvSpPr txBox="1"/>
          <p:nvPr/>
        </p:nvSpPr>
        <p:spPr>
          <a:xfrm>
            <a:off x="1659601" y="4039867"/>
            <a:ext cx="45567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7030A0"/>
                </a:solidFill>
                <a:latin typeface="Clancy"/>
              </a:rPr>
              <a:t>AlphaFold3 </a:t>
            </a:r>
            <a:r>
              <a:rPr lang="en-US" sz="1600">
                <a:latin typeface="Clancy"/>
              </a:rPr>
              <a:t>–</a:t>
            </a:r>
            <a:r>
              <a:rPr lang="en-US" sz="1600" b="1">
                <a:solidFill>
                  <a:srgbClr val="000000"/>
                </a:solidFill>
                <a:latin typeface="Clancy"/>
              </a:rPr>
              <a:t> </a:t>
            </a:r>
            <a:r>
              <a:rPr lang="en-US" sz="1600">
                <a:solidFill>
                  <a:srgbClr val="000000"/>
                </a:solidFill>
                <a:latin typeface="Clancy"/>
              </a:rPr>
              <a:t>6 </a:t>
            </a:r>
            <a:r>
              <a:rPr lang="en-US" sz="1600" err="1">
                <a:solidFill>
                  <a:srgbClr val="000000"/>
                </a:solidFill>
                <a:latin typeface="Clancy"/>
              </a:rPr>
              <a:t>prots</a:t>
            </a:r>
            <a:r>
              <a:rPr lang="en-US" sz="1600">
                <a:latin typeface="Clancy"/>
              </a:rPr>
              <a:t>, pretty quick</a:t>
            </a:r>
            <a:endParaRPr lang="en-US" sz="1600">
              <a:latin typeface="Clancy"/>
              <a:ea typeface="Calibri"/>
              <a:cs typeface="Calibri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FE75548-7EFD-A547-77F1-B5D6B26B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3" t="52440" r="-333" b="643"/>
          <a:stretch/>
        </p:blipFill>
        <p:spPr>
          <a:xfrm>
            <a:off x="1674098" y="4385718"/>
            <a:ext cx="4572005" cy="657875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E9B3511-92A6-E5CB-D4A0-E5C08DE29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695" y="3080367"/>
            <a:ext cx="3333750" cy="9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6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2_Eventbrite-2160x1080" id="{CCA2B75C-88DC-1C44-BDD4-94486C024CBF}" vid="{84CC682C-5832-0347-B27D-853DE3AD63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709FB75DD95A42B27DF2F9E8888B92" ma:contentTypeVersion="4" ma:contentTypeDescription="Create a new document." ma:contentTypeScope="" ma:versionID="553ea236e9b44109bf1eb53e0e164607">
  <xsd:schema xmlns:xsd="http://www.w3.org/2001/XMLSchema" xmlns:xs="http://www.w3.org/2001/XMLSchema" xmlns:p="http://schemas.microsoft.com/office/2006/metadata/properties" xmlns:ns2="10c902f2-d2c5-4c1e-908a-5eafdaebf0af" targetNamespace="http://schemas.microsoft.com/office/2006/metadata/properties" ma:root="true" ma:fieldsID="531cdb110ad8be99dfe089cf13d360a7" ns2:_="">
    <xsd:import namespace="10c902f2-d2c5-4c1e-908a-5eafdaebf0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c902f2-d2c5-4c1e-908a-5eafdaebf0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4858B1-6C3B-42A9-BC35-CE034ECCE63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C669EE0-5A7B-484D-8AF2-DCBA3BC45C47}">
  <ds:schemaRefs>
    <ds:schemaRef ds:uri="10c902f2-d2c5-4c1e-908a-5eafdaebf0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FA2D3BE-471A-4569-A1E2-923F0C7C23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v3_Eventbrite-2160x1080</Template>
  <Application>Microsoft Office PowerPoint</Application>
  <PresentationFormat>On-screen Show (16:9)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Folding Entire Proteomes Predict a molecular inventory of your organism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event title here1</dc:title>
  <dc:creator>Keiran Rowell</dc:creator>
  <cp:revision>102</cp:revision>
  <dcterms:created xsi:type="dcterms:W3CDTF">2024-06-11T12:13:16Z</dcterms:created>
  <dcterms:modified xsi:type="dcterms:W3CDTF">2024-12-03T04:45:59Z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0x010100E3709FB75DD95A42B27DF2F9E8888B92</vt:lpwstr>
  </property>
</Properties>
</file>